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charts/chart1.xml" ContentType="application/vnd.openxmlformats-officedocument.drawingml.chart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4"/>
    <p:sldMasterId id="2147483655" r:id="rId5"/>
    <p:sldMasterId id="2147483662" r:id="rId6"/>
  </p:sldMasterIdLst>
  <p:notesMasterIdLst>
    <p:notesMasterId r:id="rId23"/>
  </p:notesMasterIdLst>
  <p:sldIdLst>
    <p:sldId id="16774198" r:id="rId7"/>
    <p:sldId id="16774256" r:id="rId8"/>
    <p:sldId id="16774257" r:id="rId9"/>
    <p:sldId id="16774258" r:id="rId10"/>
    <p:sldId id="16774259" r:id="rId11"/>
    <p:sldId id="16774260" r:id="rId12"/>
    <p:sldId id="16774261" r:id="rId13"/>
    <p:sldId id="16774230" r:id="rId14"/>
    <p:sldId id="16774262" r:id="rId15"/>
    <p:sldId id="16774242" r:id="rId16"/>
    <p:sldId id="16774255" r:id="rId17"/>
    <p:sldId id="16774244" r:id="rId18"/>
    <p:sldId id="16774243" r:id="rId19"/>
    <p:sldId id="16774247" r:id="rId20"/>
    <p:sldId id="16774245" r:id="rId21"/>
    <p:sldId id="1677425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D550AE-08E0-4D73-B60E-38D6E7B01AB5}">
          <p14:sldIdLst>
            <p14:sldId id="16774198"/>
            <p14:sldId id="16774256"/>
            <p14:sldId id="16774257"/>
            <p14:sldId id="16774258"/>
            <p14:sldId id="16774259"/>
            <p14:sldId id="16774260"/>
            <p14:sldId id="16774261"/>
            <p14:sldId id="16774230"/>
            <p14:sldId id="16774262"/>
            <p14:sldId id="16774242"/>
            <p14:sldId id="16774255"/>
            <p14:sldId id="16774244"/>
            <p14:sldId id="16774243"/>
            <p14:sldId id="16774247"/>
            <p14:sldId id="16774245"/>
            <p14:sldId id="167742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540"/>
    <a:srgbClr val="549174"/>
    <a:srgbClr val="F7F7F7"/>
    <a:srgbClr val="E3F3D1"/>
    <a:srgbClr val="F5F5F5"/>
    <a:srgbClr val="CCDED6"/>
    <a:srgbClr val="BC8B14"/>
    <a:srgbClr val="C9C9C9"/>
    <a:srgbClr val="BCE292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644880997355497E-2"/>
          <c:y val="4.5734388742304309E-2"/>
          <c:w val="0.96071023800528899"/>
          <c:h val="0.9085312225153914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D2D2D2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Sheet1!$A$1:$C$1</c:f>
              <c:numCache>
                <c:formatCode>General</c:formatCode>
                <c:ptCount val="3"/>
                <c:pt idx="0">
                  <c:v>1000</c:v>
                </c:pt>
                <c:pt idx="1">
                  <c:v>1295.0290000000002</c:v>
                </c:pt>
                <c:pt idx="2">
                  <c:v>1677.1001108410005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1-4C3D-8B99-96746E6346D3}"/>
            </c:ext>
          </c:extLst>
        </c:ser>
        <c:ser>
          <c:idx val="1"/>
          <c:order val="1"/>
          <c:spPr>
            <a:solidFill>
              <a:srgbClr val="176540"/>
            </a:solidFill>
            <a:ln w="9525" cmpd="sng" algn="ctr">
              <a:solidFill>
                <a:srgbClr val="FFFFFF"/>
              </a:solidFill>
              <a:prstDash val="solid"/>
            </a:ln>
          </c:spPr>
          <c:invertIfNegative val="0"/>
          <c:val>
            <c:numRef>
              <c:f>Sheet1!$A$2:$C$2</c:f>
              <c:numCache>
                <c:formatCode>General</c:formatCode>
                <c:ptCount val="3"/>
                <c:pt idx="0">
                  <c:v>5200</c:v>
                </c:pt>
                <c:pt idx="1">
                  <c:v>6193.2832000000017</c:v>
                </c:pt>
                <c:pt idx="2">
                  <c:v>7376.2993837312042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01-4C3D-8B99-96746E6346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70816392"/>
        <c:axId val="170813648"/>
      </c:barChart>
      <c:catAx>
        <c:axId val="170816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out"/>
        <c:minorTickMark val="none"/>
        <c:tickLblPos val="none"/>
        <c:spPr>
          <a:ln w="9525" cmpd="sng" algn="ctr">
            <a:solidFill>
              <a:srgbClr val="000000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13648"/>
        <c:crosses val="min"/>
        <c:auto val="0"/>
        <c:lblAlgn val="ctr"/>
        <c:lblOffset val="100"/>
        <c:noMultiLvlLbl val="0"/>
      </c:catAx>
      <c:valAx>
        <c:axId val="170813648"/>
        <c:scaling>
          <c:orientation val="minMax"/>
          <c:max val="9053.399494572204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7081639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391B4-A7B8-4DA7-BE79-A26093C71E92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B2782-2960-41E3-A120-70E9B22BE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48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39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3005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84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6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81001" y="381000"/>
            <a:ext cx="5334000" cy="1518442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What are you here </a:t>
            </a:r>
            <a:br>
              <a:rPr lang="en-US"/>
            </a:br>
            <a:r>
              <a:rPr lang="en-US"/>
              <a:t>to say? Set the tone.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1001" y="2667000"/>
            <a:ext cx="5334000" cy="1143000"/>
          </a:xfrm>
        </p:spPr>
        <p:txBody>
          <a:bodyPr lIns="0" rIns="0"/>
          <a:lstStyle>
            <a:lvl1pPr marL="0" indent="95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marR="0" indent="95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defRPr sz="2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9525" algn="l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-1819275" algn="l">
              <a:spcAft>
                <a:spcPts val="0"/>
              </a:spcAft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Add supporting detail</a:t>
            </a:r>
          </a:p>
          <a:p>
            <a:pPr lvl="1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6237" y="381000"/>
            <a:ext cx="11434763" cy="5335587"/>
          </a:xfrm>
        </p:spPr>
        <p:txBody>
          <a:bodyPr/>
          <a:lstStyle>
            <a:lvl1pPr marL="723900" marR="0" indent="-7239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800" b="1">
                <a:solidFill>
                  <a:schemeClr val="tx2"/>
                </a:solidFill>
              </a:defRPr>
            </a:lvl1pPr>
            <a:lvl2pPr marL="1376680" indent="-6286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3800" b="1">
                <a:solidFill>
                  <a:schemeClr val="tx2"/>
                </a:solidFill>
              </a:defRPr>
            </a:lvl2pPr>
            <a:lvl3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3pPr>
            <a:lvl4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4pPr>
            <a:lvl5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Chapter heading</a:t>
            </a:r>
          </a:p>
          <a:p>
            <a:pPr lvl="1"/>
            <a:r>
              <a:rPr lang="en-US"/>
              <a:t>xxx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26701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 lang="en-GB" sz="3800" b="1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b="1">
                <a:effectLst/>
                <a:latin typeface="Arial" panose="020B0604020202020204" pitchFamily="34" charset="0"/>
              </a:rPr>
              <a:t>Add an optional sub-chapter that supports the narrative</a:t>
            </a:r>
            <a:endParaRPr lang="en-US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-317592" y="-1587"/>
            <a:ext cx="3240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830997"/>
          </a:xfrm>
        </p:spPr>
        <p:txBody>
          <a:bodyPr wrap="square" lIns="0" tIns="0" rIns="0" bIns="0" anchorCtr="0">
            <a:sp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0" y="1524001"/>
            <a:ext cx="3179676" cy="533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-1587"/>
            <a:ext cx="12192000" cy="152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8001000" cy="830997"/>
          </a:xfrm>
        </p:spPr>
        <p:txBody>
          <a:bodyPr vert="horz" wrap="square" lIns="0" tIns="0" rIns="0" bIns="0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Key message. If the audience reads just this, it will be enough. Make every word count. Say it like you would in the room.</a:t>
            </a:r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 descr="Special Investment Facilitation Council (SIFC) - Embassy of Pakistan Amma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81001" y="381000"/>
            <a:ext cx="5334000" cy="1518442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What are you here </a:t>
            </a:r>
            <a:br>
              <a:rPr lang="en-US"/>
            </a:br>
            <a:r>
              <a:rPr lang="en-US"/>
              <a:t>to say? Set the tone.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1001" y="2667000"/>
            <a:ext cx="5334000" cy="1143000"/>
          </a:xfrm>
        </p:spPr>
        <p:txBody>
          <a:bodyPr lIns="0" rIns="0"/>
          <a:lstStyle>
            <a:lvl1pPr marL="0" indent="95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marR="0" indent="95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defRPr sz="2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9525" algn="l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-1819275" algn="l">
              <a:spcAft>
                <a:spcPts val="0"/>
              </a:spcAft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Add supporting detail</a:t>
            </a:r>
          </a:p>
          <a:p>
            <a:pPr lvl="1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6237" y="381000"/>
            <a:ext cx="11434763" cy="5335587"/>
          </a:xfrm>
        </p:spPr>
        <p:txBody>
          <a:bodyPr/>
          <a:lstStyle>
            <a:lvl1pPr marL="723900" marR="0" indent="-7239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800" b="1">
                <a:solidFill>
                  <a:schemeClr val="tx2"/>
                </a:solidFill>
              </a:defRPr>
            </a:lvl1pPr>
            <a:lvl2pPr marL="1376680" indent="-6286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3800" b="1">
                <a:solidFill>
                  <a:schemeClr val="tx2"/>
                </a:solidFill>
              </a:defRPr>
            </a:lvl2pPr>
            <a:lvl3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3pPr>
            <a:lvl4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4pPr>
            <a:lvl5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Chapter heading</a:t>
            </a:r>
          </a:p>
          <a:p>
            <a:pPr lvl="1"/>
            <a:r>
              <a:rPr lang="en-US"/>
              <a:t>xxx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26701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 lang="en-GB" sz="3800" b="1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b="1">
                <a:effectLst/>
                <a:latin typeface="Arial" panose="020B0604020202020204" pitchFamily="34" charset="0"/>
              </a:rPr>
              <a:t>Add an optional sub-chapter that supports the narrative</a:t>
            </a:r>
            <a:endParaRPr lang="en-US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2855914" y="-1587"/>
            <a:ext cx="3240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830997"/>
          </a:xfrm>
        </p:spPr>
        <p:txBody>
          <a:bodyPr wrap="square" lIns="0" tIns="0" rIns="0" bIns="0" anchorCtr="0">
            <a:sp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76237" y="381000"/>
            <a:ext cx="11434763" cy="5335587"/>
          </a:xfrm>
        </p:spPr>
        <p:txBody>
          <a:bodyPr/>
          <a:lstStyle>
            <a:lvl1pPr marL="723900" marR="0" indent="-72390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defRPr sz="3800" b="1">
                <a:solidFill>
                  <a:schemeClr val="tx2"/>
                </a:solidFill>
              </a:defRPr>
            </a:lvl1pPr>
            <a:lvl2pPr marL="1376680" indent="-6286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3800" b="1">
                <a:solidFill>
                  <a:schemeClr val="tx2"/>
                </a:solidFill>
              </a:defRPr>
            </a:lvl2pPr>
            <a:lvl3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3pPr>
            <a:lvl4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4pPr>
            <a:lvl5pPr marL="955675" indent="-954405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6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Chapter heading</a:t>
            </a:r>
          </a:p>
          <a:p>
            <a:pPr lvl="1"/>
            <a:r>
              <a:rPr lang="en-US"/>
              <a:t>xxx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0" y="1524001"/>
            <a:ext cx="3179676" cy="533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-1587"/>
            <a:ext cx="12192000" cy="152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8001000" cy="830997"/>
          </a:xfrm>
        </p:spPr>
        <p:txBody>
          <a:bodyPr vert="horz" wrap="square" lIns="0" tIns="0" rIns="0" bIns="0" anchorCtr="0">
            <a:no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Special Investment Facilitation Council (SIFC) - Embassy of Pakistan Amma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81001" y="381000"/>
            <a:ext cx="5334000" cy="1518442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What are you here </a:t>
            </a:r>
            <a:br>
              <a:rPr lang="en-US"/>
            </a:br>
            <a:r>
              <a:rPr lang="en-US"/>
              <a:t>to say? Set the tone.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1001" y="2667000"/>
            <a:ext cx="5334000" cy="1143000"/>
          </a:xfrm>
        </p:spPr>
        <p:txBody>
          <a:bodyPr lIns="0" rIns="0"/>
          <a:lstStyle>
            <a:lvl1pPr marL="0" indent="95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marR="0" indent="95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defRPr sz="2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9525" algn="l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-1819275" algn="l">
              <a:spcAft>
                <a:spcPts val="0"/>
              </a:spcAft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Add supporting detail</a:t>
            </a:r>
          </a:p>
          <a:p>
            <a:pPr lvl="1"/>
            <a:r>
              <a:rPr lang="en-US"/>
              <a:t>Date</a:t>
            </a:r>
          </a:p>
        </p:txBody>
      </p:sp>
      <p:sp>
        <p:nvSpPr>
          <p:cNvPr id="15" name="Picture Placeholder 3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102350" y="0"/>
            <a:ext cx="6089650" cy="6858000"/>
          </a:xfrm>
          <a:custGeom>
            <a:avLst/>
            <a:gdLst>
              <a:gd name="connsiteX0" fmla="*/ 0 w 6089650"/>
              <a:gd name="connsiteY0" fmla="*/ 0 h 6858000"/>
              <a:gd name="connsiteX1" fmla="*/ 1595374 w 6089650"/>
              <a:gd name="connsiteY1" fmla="*/ 0 h 6858000"/>
              <a:gd name="connsiteX2" fmla="*/ 1595374 w 6089650"/>
              <a:gd name="connsiteY2" fmla="*/ 2523300 h 6858000"/>
              <a:gd name="connsiteX3" fmla="*/ 2028381 w 6089650"/>
              <a:gd name="connsiteY3" fmla="*/ 2523300 h 6858000"/>
              <a:gd name="connsiteX4" fmla="*/ 4196207 w 6089650"/>
              <a:gd name="connsiteY4" fmla="*/ 0 h 6858000"/>
              <a:gd name="connsiteX5" fmla="*/ 6089650 w 6089650"/>
              <a:gd name="connsiteY5" fmla="*/ 0 h 6858000"/>
              <a:gd name="connsiteX6" fmla="*/ 6089650 w 6089650"/>
              <a:gd name="connsiteY6" fmla="*/ 149543 h 6858000"/>
              <a:gd name="connsiteX7" fmla="*/ 3336607 w 6089650"/>
              <a:gd name="connsiteY7" fmla="*/ 3429000 h 6858000"/>
              <a:gd name="connsiteX8" fmla="*/ 6089650 w 6089650"/>
              <a:gd name="connsiteY8" fmla="*/ 6708394 h 6858000"/>
              <a:gd name="connsiteX9" fmla="*/ 6089650 w 6089650"/>
              <a:gd name="connsiteY9" fmla="*/ 6858000 h 6858000"/>
              <a:gd name="connsiteX10" fmla="*/ 4197350 w 6089650"/>
              <a:gd name="connsiteY10" fmla="*/ 6858000 h 6858000"/>
              <a:gd name="connsiteX11" fmla="*/ 2049907 w 6089650"/>
              <a:gd name="connsiteY11" fmla="*/ 4309428 h 6858000"/>
              <a:gd name="connsiteX12" fmla="*/ 1595311 w 6089650"/>
              <a:gd name="connsiteY12" fmla="*/ 4309301 h 6858000"/>
              <a:gd name="connsiteX13" fmla="*/ 1595311 w 6089650"/>
              <a:gd name="connsiteY13" fmla="*/ 6858000 h 6858000"/>
              <a:gd name="connsiteX14" fmla="*/ 0 w 608965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89650" h="6858000">
                <a:moveTo>
                  <a:pt x="0" y="0"/>
                </a:moveTo>
                <a:lnTo>
                  <a:pt x="1595374" y="0"/>
                </a:lnTo>
                <a:lnTo>
                  <a:pt x="1595374" y="2523300"/>
                </a:lnTo>
                <a:lnTo>
                  <a:pt x="2028381" y="2523300"/>
                </a:lnTo>
                <a:lnTo>
                  <a:pt x="4196207" y="0"/>
                </a:lnTo>
                <a:lnTo>
                  <a:pt x="6089650" y="0"/>
                </a:lnTo>
                <a:lnTo>
                  <a:pt x="6089650" y="149543"/>
                </a:lnTo>
                <a:lnTo>
                  <a:pt x="3336607" y="3429000"/>
                </a:lnTo>
                <a:lnTo>
                  <a:pt x="6089650" y="6708394"/>
                </a:lnTo>
                <a:lnTo>
                  <a:pt x="6089650" y="6858000"/>
                </a:lnTo>
                <a:lnTo>
                  <a:pt x="4197350" y="6858000"/>
                </a:lnTo>
                <a:lnTo>
                  <a:pt x="2049907" y="4309428"/>
                </a:lnTo>
                <a:lnTo>
                  <a:pt x="1595311" y="4309301"/>
                </a:lnTo>
                <a:lnTo>
                  <a:pt x="159531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t">
            <a:noAutofit/>
          </a:bodyPr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insert image</a:t>
            </a:r>
          </a:p>
        </p:txBody>
      </p:sp>
      <p:pic>
        <p:nvPicPr>
          <p:cNvPr id="6" name="Picture 2" descr="Special Investment Facilitation Council (SIFC) - Embassy of Pakistan Amma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24" y="5135858"/>
            <a:ext cx="1122376" cy="112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Chap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267017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 lang="en-GB" sz="3800" b="1" smtClean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b="1">
                <a:effectLst/>
                <a:latin typeface="Arial" panose="020B0604020202020204" pitchFamily="34" charset="0"/>
              </a:rPr>
              <a:t>Add an optional sub-chapter that supports the narrative</a:t>
            </a:r>
            <a:endParaRPr lang="en-US"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 bwMode="gray">
          <a:xfrm>
            <a:off x="381000" y="381000"/>
            <a:ext cx="2286000" cy="22159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2855914" y="-1587"/>
            <a:ext cx="324008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5334000" cy="830997"/>
          </a:xfrm>
        </p:spPr>
        <p:txBody>
          <a:bodyPr wrap="square" lIns="0" tIns="0" rIns="0" bIns="0" anchorCtr="0">
            <a:sp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 bwMode="gray">
          <a:xfrm>
            <a:off x="0" y="1524001"/>
            <a:ext cx="3179676" cy="5333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-1587"/>
            <a:ext cx="12192000" cy="1525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381001" y="381000"/>
            <a:ext cx="8001000" cy="830997"/>
          </a:xfrm>
        </p:spPr>
        <p:txBody>
          <a:bodyPr vert="horz" wrap="square" lIns="0" tIns="0" rIns="0" bIns="0" anchorCtr="0">
            <a:noAutofit/>
          </a:bodyPr>
          <a:lstStyle>
            <a:lvl1pPr>
              <a:defRPr/>
            </a:lvl1pPr>
          </a:lstStyle>
          <a:p>
            <a:r>
              <a:rPr lang="en-US"/>
              <a:t>Key message. If the audience reads just this, it will be enough. Make every word count. Say it like you would in the room.</a:t>
            </a:r>
          </a:p>
        </p:txBody>
      </p:sp>
      <p:sp>
        <p:nvSpPr>
          <p:cNvPr id="4" name="TextBox 3"/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Special Investment Facilitation Council (SIFC) - Embassy of Pakistan Amma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2F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E1E1E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6151" y="6359668"/>
            <a:ext cx="191134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99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2F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346151" y="6359668"/>
            <a:ext cx="191134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93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715" imgH="5715" progId="TCLayout.ActiveDocument.1">
                  <p:embed/>
                </p:oleObj>
              </mc:Choice>
              <mc:Fallback>
                <p:oleObj name="think-cell Slide" r:id="rId4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38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81001" y="381000"/>
            <a:ext cx="5334000" cy="1518442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3800"/>
            </a:lvl1pPr>
          </a:lstStyle>
          <a:p>
            <a:r>
              <a:rPr lang="en-US"/>
              <a:t>What are you here </a:t>
            </a:r>
            <a:br>
              <a:rPr lang="en-US"/>
            </a:br>
            <a:r>
              <a:rPr lang="en-US"/>
              <a:t>to say? Set the tone.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1001" y="2667000"/>
            <a:ext cx="5334000" cy="1143000"/>
          </a:xfrm>
        </p:spPr>
        <p:txBody>
          <a:bodyPr lIns="0" rIns="0"/>
          <a:lstStyle>
            <a:lvl1pPr marL="0" indent="952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marL="0" marR="0" indent="952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stem Font Regular"/>
              <a:buNone/>
              <a:defRPr sz="2000"/>
            </a:lvl2pPr>
            <a:lvl3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indent="9525" algn="l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indent="-1819275" algn="l">
              <a:spcAft>
                <a:spcPts val="0"/>
              </a:spcAft>
              <a:buNone/>
              <a:defRPr sz="1600"/>
            </a:lvl5pPr>
            <a:lvl6pPr marL="0" indent="0" algn="l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Add supporting detail</a:t>
            </a:r>
          </a:p>
          <a:p>
            <a:pPr lvl="1"/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3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12.xml"/><Relationship Id="rId9" Type="http://schemas.openxmlformats.org/officeDocument/2006/relationships/tags" Target="../tags/tag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oleObject" Target="../embeddings/oleObject6.bin"/><Relationship Id="rId5" Type="http://schemas.openxmlformats.org/officeDocument/2006/relationships/slideLayout" Target="../slideLayouts/slideLayout19.xml"/><Relationship Id="rId10" Type="http://schemas.openxmlformats.org/officeDocument/2006/relationships/tags" Target="../tags/tag23.xml"/><Relationship Id="rId4" Type="http://schemas.openxmlformats.org/officeDocument/2006/relationships/slideLayout" Target="../slideLayouts/slideLayout18.xml"/><Relationship Id="rId9" Type="http://schemas.openxmlformats.org/officeDocument/2006/relationships/tags" Target="../tags/tag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5715" imgH="5715" progId="TCLayout.ActiveDocument.1">
                  <p:embed/>
                </p:oleObj>
              </mc:Choice>
              <mc:Fallback>
                <p:oleObj name="think-cell Slide" r:id="rId12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0"/>
            <a:ext cx="3048000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81000" y="381000"/>
            <a:ext cx="228600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429000" y="381000"/>
            <a:ext cx="8378824" cy="571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noProof="0"/>
              <a:t>This is where you make your case with relevant evidence and information. Keep sentences concise. Avoid jargon and repetition.</a:t>
            </a:r>
          </a:p>
          <a:p>
            <a:pPr lvl="1"/>
            <a:r>
              <a:rPr lang="en-US" noProof="0"/>
              <a:t>Bullet 1: Second level</a:t>
            </a:r>
          </a:p>
          <a:p>
            <a:pPr lvl="2"/>
            <a:r>
              <a:rPr lang="en-US" noProof="0"/>
              <a:t>Bullet 2: Third level</a:t>
            </a:r>
          </a:p>
          <a:p>
            <a:pPr lvl="3"/>
            <a:r>
              <a:rPr lang="en-US" noProof="0"/>
              <a:t>Bullet 3: Fourth level</a:t>
            </a:r>
          </a:p>
          <a:p>
            <a:pPr lvl="4"/>
            <a:r>
              <a:rPr lang="en-US" noProof="0"/>
              <a:t>Bullet 4: Fifth level</a:t>
            </a: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Special Investment Facilitation Council (SIFC) - Embassy of Pakistan Amma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0" r:id="rId7"/>
    <p:sldLayoutId id="2147483671" r:id="rId8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941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48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indent="-17970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5715" imgH="5715" progId="TCLayout.ActiveDocument.1">
                  <p:embed/>
                </p:oleObj>
              </mc:Choice>
              <mc:Fallback>
                <p:oleObj name="think-cell Slide" r:id="rId10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 err="1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0"/>
            <a:ext cx="3048000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81000" y="381000"/>
            <a:ext cx="228600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429000" y="381000"/>
            <a:ext cx="8378824" cy="571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noProof="0"/>
              <a:t>This is where you make your case with relevant evidence and information. Keep sentences concise. Avoid jargon and repetition.</a:t>
            </a:r>
          </a:p>
          <a:p>
            <a:pPr lvl="1"/>
            <a:r>
              <a:rPr lang="en-US" noProof="0"/>
              <a:t>Bullet 1: Second level</a:t>
            </a:r>
          </a:p>
          <a:p>
            <a:pPr lvl="2"/>
            <a:r>
              <a:rPr lang="en-US" noProof="0"/>
              <a:t>Bullet 2: Third level</a:t>
            </a:r>
          </a:p>
          <a:p>
            <a:pPr lvl="3"/>
            <a:r>
              <a:rPr lang="en-US" noProof="0"/>
              <a:t>Bullet 3: Fourth level</a:t>
            </a:r>
          </a:p>
          <a:p>
            <a:pPr lvl="4"/>
            <a:r>
              <a:rPr lang="en-US" noProof="0"/>
              <a:t>Bullet 4: Fifth level</a:t>
            </a: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 descr="Special Investment Facilitation Council (SIFC) - Embassy of Pakistan Amman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941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48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indent="-17970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9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5715" imgH="5715" progId="TCLayout.ActiveDocument.1">
                  <p:embed/>
                </p:oleObj>
              </mc:Choice>
              <mc:Fallback>
                <p:oleObj name="think-cell Slide" r:id="rId11" imgW="5715" imgH="5715" progId="TCLayout.ActiveDocument.1">
                  <p:embed/>
                  <p:pic>
                    <p:nvPicPr>
                      <p:cNvPr id="0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lnSpc>
                <a:spcPct val="90000"/>
              </a:lnSpc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0"/>
            <a:ext cx="3048000" cy="685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81000" y="381000"/>
            <a:ext cx="2286000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/>
              <a:t>Key message. </a:t>
            </a:r>
            <a:br>
              <a:rPr lang="en-US"/>
            </a:br>
            <a:r>
              <a:rPr lang="en-US"/>
              <a:t>If the audience reads just this, it will be enough. Make every word count. Say it like you would in the room.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429000" y="381000"/>
            <a:ext cx="8378824" cy="5715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noProof="0"/>
              <a:t>This is where you make your case with relevant evidence and information. Keep sentences concise. Avoid jargon and repetition.</a:t>
            </a:r>
          </a:p>
          <a:p>
            <a:pPr lvl="1"/>
            <a:r>
              <a:rPr lang="en-US" noProof="0"/>
              <a:t>Bullet 1: Second level</a:t>
            </a:r>
          </a:p>
          <a:p>
            <a:pPr lvl="2"/>
            <a:r>
              <a:rPr lang="en-US" noProof="0"/>
              <a:t>Bullet 2: Third level</a:t>
            </a:r>
          </a:p>
          <a:p>
            <a:pPr lvl="3"/>
            <a:r>
              <a:rPr lang="en-US" noProof="0"/>
              <a:t>Bullet 3: Fourth level</a:t>
            </a:r>
          </a:p>
          <a:p>
            <a:pPr lvl="4"/>
            <a:r>
              <a:rPr lang="en-US" noProof="0"/>
              <a:t>Bullet 4: Fifth level</a:t>
            </a:r>
          </a:p>
        </p:txBody>
      </p:sp>
      <p:sp>
        <p:nvSpPr>
          <p:cNvPr id="21" name="TextBox 20"/>
          <p:cNvSpPr txBox="1"/>
          <p:nvPr userDrawn="1"/>
        </p:nvSpPr>
        <p:spPr bwMode="gray">
          <a:xfrm>
            <a:off x="371475" y="6226175"/>
            <a:ext cx="377825" cy="276225"/>
          </a:xfrm>
          <a:prstGeom prst="rect">
            <a:avLst/>
          </a:prstGeom>
          <a:noFill/>
          <a:ln w="635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wrap="none" lIns="0" tIns="0" rIns="0" bIns="0" rtlCol="0" anchor="b" anchorCtr="0">
            <a:noAutofit/>
          </a:bodyPr>
          <a:lstStyle/>
          <a:p>
            <a:pPr algn="l">
              <a:lnSpc>
                <a:spcPct val="90000"/>
              </a:lnSpc>
            </a:pPr>
            <a:fld id="{6CE8C368-3382-4C28-AE75-DF7C05ACA19D}" type="slidenum">
              <a:rPr lang="en-US" sz="1000" b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rPr>
              <a:t>‹#›</a:t>
            </a:fld>
            <a:endParaRPr lang="en-US" sz="1000" b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2" descr="Special Investment Facilitation Council (SIFC) - Embassy of Pakistan Amman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975" y="69276"/>
            <a:ext cx="624025" cy="62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marL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lang="en-US" sz="14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941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480" indent="-1778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90" indent="-179705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System Font Regular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26" Type="http://schemas.openxmlformats.org/officeDocument/2006/relationships/tags" Target="../tags/tag82.xml"/><Relationship Id="rId39" Type="http://schemas.openxmlformats.org/officeDocument/2006/relationships/image" Target="../media/image138.svg"/><Relationship Id="rId21" Type="http://schemas.openxmlformats.org/officeDocument/2006/relationships/tags" Target="../tags/tag77.xml"/><Relationship Id="rId34" Type="http://schemas.openxmlformats.org/officeDocument/2006/relationships/image" Target="../media/image133.png"/><Relationship Id="rId7" Type="http://schemas.openxmlformats.org/officeDocument/2006/relationships/tags" Target="../tags/tag6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29" Type="http://schemas.openxmlformats.org/officeDocument/2006/relationships/tags" Target="../tags/tag85.xml"/><Relationship Id="rId41" Type="http://schemas.openxmlformats.org/officeDocument/2006/relationships/image" Target="../media/image140.svg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tags" Target="../tags/tag80.xml"/><Relationship Id="rId32" Type="http://schemas.openxmlformats.org/officeDocument/2006/relationships/oleObject" Target="../embeddings/oleObject11.bin"/><Relationship Id="rId37" Type="http://schemas.openxmlformats.org/officeDocument/2006/relationships/image" Target="../media/image136.svg"/><Relationship Id="rId40" Type="http://schemas.openxmlformats.org/officeDocument/2006/relationships/image" Target="../media/image139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tags" Target="../tags/tag79.xml"/><Relationship Id="rId28" Type="http://schemas.openxmlformats.org/officeDocument/2006/relationships/tags" Target="../tags/tag84.xml"/><Relationship Id="rId36" Type="http://schemas.openxmlformats.org/officeDocument/2006/relationships/image" Target="../media/image135.png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Relationship Id="rId27" Type="http://schemas.openxmlformats.org/officeDocument/2006/relationships/tags" Target="../tags/tag83.xml"/><Relationship Id="rId30" Type="http://schemas.openxmlformats.org/officeDocument/2006/relationships/tags" Target="../tags/tag86.xml"/><Relationship Id="rId35" Type="http://schemas.openxmlformats.org/officeDocument/2006/relationships/image" Target="../media/image134.svg"/><Relationship Id="rId8" Type="http://schemas.openxmlformats.org/officeDocument/2006/relationships/tags" Target="../tags/tag64.xml"/><Relationship Id="rId3" Type="http://schemas.openxmlformats.org/officeDocument/2006/relationships/tags" Target="../tags/tag59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5" Type="http://schemas.openxmlformats.org/officeDocument/2006/relationships/tags" Target="../tags/tag81.xml"/><Relationship Id="rId33" Type="http://schemas.openxmlformats.org/officeDocument/2006/relationships/image" Target="../media/image104.emf"/><Relationship Id="rId38" Type="http://schemas.openxmlformats.org/officeDocument/2006/relationships/image" Target="../media/image1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144.png"/><Relationship Id="rId3" Type="http://schemas.openxmlformats.org/officeDocument/2006/relationships/tags" Target="../tags/tag89.xml"/><Relationship Id="rId21" Type="http://schemas.openxmlformats.org/officeDocument/2006/relationships/image" Target="../media/image147.png"/><Relationship Id="rId7" Type="http://schemas.openxmlformats.org/officeDocument/2006/relationships/tags" Target="../tags/tag9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43.png"/><Relationship Id="rId2" Type="http://schemas.openxmlformats.org/officeDocument/2006/relationships/tags" Target="../tags/tag88.xml"/><Relationship Id="rId16" Type="http://schemas.openxmlformats.org/officeDocument/2006/relationships/image" Target="../media/image142.jpeg"/><Relationship Id="rId20" Type="http://schemas.openxmlformats.org/officeDocument/2006/relationships/image" Target="../media/image146.png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image" Target="../media/image141.png"/><Relationship Id="rId10" Type="http://schemas.openxmlformats.org/officeDocument/2006/relationships/tags" Target="../tags/tag96.xml"/><Relationship Id="rId19" Type="http://schemas.openxmlformats.org/officeDocument/2006/relationships/image" Target="../media/image145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image" Target="../media/image104.emf"/><Relationship Id="rId22" Type="http://schemas.openxmlformats.org/officeDocument/2006/relationships/image" Target="../media/image1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jpeg"/><Relationship Id="rId3" Type="http://schemas.openxmlformats.org/officeDocument/2006/relationships/oleObject" Target="../embeddings/oleObject13.bin"/><Relationship Id="rId7" Type="http://schemas.microsoft.com/office/2007/relationships/hdphoto" Target="../media/hdphoto8.wdp"/><Relationship Id="rId12" Type="http://schemas.openxmlformats.org/officeDocument/2006/relationships/image" Target="../media/image15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8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image" Target="../media/image149.png"/><Relationship Id="rId10" Type="http://schemas.openxmlformats.org/officeDocument/2006/relationships/image" Target="../media/image153.jpeg"/><Relationship Id="rId4" Type="http://schemas.openxmlformats.org/officeDocument/2006/relationships/image" Target="../media/image104.emf"/><Relationship Id="rId9" Type="http://schemas.openxmlformats.org/officeDocument/2006/relationships/image" Target="../media/image1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image" Target="../media/image104.emf"/><Relationship Id="rId4" Type="http://schemas.openxmlformats.org/officeDocument/2006/relationships/tags" Target="../tags/tag102.xml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156.png"/><Relationship Id="rId26" Type="http://schemas.openxmlformats.org/officeDocument/2006/relationships/image" Target="../media/image163.png"/><Relationship Id="rId3" Type="http://schemas.openxmlformats.org/officeDocument/2006/relationships/tags" Target="../tags/tag108.xml"/><Relationship Id="rId21" Type="http://schemas.openxmlformats.org/officeDocument/2006/relationships/image" Target="../media/image159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104.emf"/><Relationship Id="rId25" Type="http://schemas.openxmlformats.org/officeDocument/2006/relationships/image" Target="../media/image162.jpeg"/><Relationship Id="rId2" Type="http://schemas.openxmlformats.org/officeDocument/2006/relationships/tags" Target="../tags/tag107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158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image" Target="../media/image161.png"/><Relationship Id="rId5" Type="http://schemas.openxmlformats.org/officeDocument/2006/relationships/tags" Target="../tags/tag110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160.jpeg"/><Relationship Id="rId10" Type="http://schemas.openxmlformats.org/officeDocument/2006/relationships/tags" Target="../tags/tag115.xml"/><Relationship Id="rId19" Type="http://schemas.openxmlformats.org/officeDocument/2006/relationships/image" Target="../media/image157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1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sv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6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0.xml"/><Relationship Id="rId6" Type="http://schemas.openxmlformats.org/officeDocument/2006/relationships/image" Target="../media/image165.svg"/><Relationship Id="rId5" Type="http://schemas.openxmlformats.org/officeDocument/2006/relationships/image" Target="../media/image164.png"/><Relationship Id="rId10" Type="http://schemas.openxmlformats.org/officeDocument/2006/relationships/image" Target="../media/image169.svg"/><Relationship Id="rId4" Type="http://schemas.openxmlformats.org/officeDocument/2006/relationships/image" Target="../media/image104.emf"/><Relationship Id="rId9" Type="http://schemas.openxmlformats.org/officeDocument/2006/relationships/image" Target="../media/image1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5.png"/><Relationship Id="rId20" Type="http://schemas.openxmlformats.org/officeDocument/2006/relationships/image" Target="../media/image4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jpg"/><Relationship Id="rId3" Type="http://schemas.openxmlformats.org/officeDocument/2006/relationships/image" Target="../media/image3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31.jp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jpg"/><Relationship Id="rId18" Type="http://schemas.openxmlformats.org/officeDocument/2006/relationships/image" Target="../media/image91.jpg"/><Relationship Id="rId3" Type="http://schemas.openxmlformats.org/officeDocument/2006/relationships/image" Target="../media/image32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9.pn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jpg"/><Relationship Id="rId5" Type="http://schemas.openxmlformats.org/officeDocument/2006/relationships/image" Target="../media/image78.png"/><Relationship Id="rId15" Type="http://schemas.openxmlformats.org/officeDocument/2006/relationships/image" Target="../media/image88.jpg"/><Relationship Id="rId10" Type="http://schemas.openxmlformats.org/officeDocument/2006/relationships/image" Target="../media/image83.png"/><Relationship Id="rId19" Type="http://schemas.openxmlformats.org/officeDocument/2006/relationships/image" Target="../media/image92.jp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2.png"/><Relationship Id="rId18" Type="http://schemas.microsoft.com/office/2007/relationships/hdphoto" Target="../media/hdphoto5.wdp"/><Relationship Id="rId3" Type="http://schemas.openxmlformats.org/officeDocument/2006/relationships/oleObject" Target="../embeddings/oleObject9.bin"/><Relationship Id="rId21" Type="http://schemas.microsoft.com/office/2007/relationships/hdphoto" Target="../media/hdphoto6.wdp"/><Relationship Id="rId7" Type="http://schemas.openxmlformats.org/officeDocument/2006/relationships/image" Target="../media/image107.png"/><Relationship Id="rId12" Type="http://schemas.openxmlformats.org/officeDocument/2006/relationships/image" Target="../media/image111.jpeg"/><Relationship Id="rId17" Type="http://schemas.openxmlformats.org/officeDocument/2006/relationships/image" Target="../media/image114.png"/><Relationship Id="rId2" Type="http://schemas.openxmlformats.org/officeDocument/2006/relationships/slideLayout" Target="../slideLayouts/slideLayout4.xml"/><Relationship Id="rId16" Type="http://schemas.microsoft.com/office/2007/relationships/hdphoto" Target="../media/hdphoto4.wdp"/><Relationship Id="rId20" Type="http://schemas.openxmlformats.org/officeDocument/2006/relationships/image" Target="../media/image116.png"/><Relationship Id="rId1" Type="http://schemas.openxmlformats.org/officeDocument/2006/relationships/tags" Target="../tags/tag35.xml"/><Relationship Id="rId6" Type="http://schemas.openxmlformats.org/officeDocument/2006/relationships/image" Target="../media/image106.GIF"/><Relationship Id="rId11" Type="http://schemas.openxmlformats.org/officeDocument/2006/relationships/image" Target="../media/image110.png"/><Relationship Id="rId24" Type="http://schemas.microsoft.com/office/2007/relationships/hdphoto" Target="../media/hdphoto7.wdp"/><Relationship Id="rId5" Type="http://schemas.openxmlformats.org/officeDocument/2006/relationships/image" Target="../media/image105.png"/><Relationship Id="rId15" Type="http://schemas.openxmlformats.org/officeDocument/2006/relationships/image" Target="../media/image113.png"/><Relationship Id="rId23" Type="http://schemas.openxmlformats.org/officeDocument/2006/relationships/image" Target="../media/image118.png"/><Relationship Id="rId10" Type="http://schemas.openxmlformats.org/officeDocument/2006/relationships/image" Target="../media/image109.png"/><Relationship Id="rId19" Type="http://schemas.openxmlformats.org/officeDocument/2006/relationships/image" Target="../media/image115.png"/><Relationship Id="rId4" Type="http://schemas.openxmlformats.org/officeDocument/2006/relationships/image" Target="../media/image104.emf"/><Relationship Id="rId9" Type="http://schemas.openxmlformats.org/officeDocument/2006/relationships/image" Target="../media/image108.png"/><Relationship Id="rId14" Type="http://schemas.microsoft.com/office/2007/relationships/hdphoto" Target="../media/hdphoto3.wdp"/><Relationship Id="rId22" Type="http://schemas.openxmlformats.org/officeDocument/2006/relationships/image" Target="../media/image117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image" Target="../media/image119.png"/><Relationship Id="rId39" Type="http://schemas.openxmlformats.org/officeDocument/2006/relationships/image" Target="../media/image132.svg"/><Relationship Id="rId21" Type="http://schemas.openxmlformats.org/officeDocument/2006/relationships/tags" Target="../tags/tag56.xml"/><Relationship Id="rId34" Type="http://schemas.openxmlformats.org/officeDocument/2006/relationships/image" Target="../media/image127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chart" Target="../charts/chart1.xml"/><Relationship Id="rId33" Type="http://schemas.openxmlformats.org/officeDocument/2006/relationships/image" Target="../media/image126.svg"/><Relationship Id="rId38" Type="http://schemas.openxmlformats.org/officeDocument/2006/relationships/image" Target="../media/image131.png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image" Target="../media/image122.sv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image" Target="../media/image104.emf"/><Relationship Id="rId32" Type="http://schemas.openxmlformats.org/officeDocument/2006/relationships/image" Target="../media/image125.png"/><Relationship Id="rId37" Type="http://schemas.openxmlformats.org/officeDocument/2006/relationships/image" Target="../media/image130.svg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21.png"/><Relationship Id="rId36" Type="http://schemas.openxmlformats.org/officeDocument/2006/relationships/image" Target="../media/image129.png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image" Target="../media/image124.sv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slideLayout" Target="../slideLayouts/slideLayout6.xml"/><Relationship Id="rId27" Type="http://schemas.openxmlformats.org/officeDocument/2006/relationships/image" Target="../media/image120.svg"/><Relationship Id="rId30" Type="http://schemas.openxmlformats.org/officeDocument/2006/relationships/image" Target="../media/image123.png"/><Relationship Id="rId35" Type="http://schemas.openxmlformats.org/officeDocument/2006/relationships/image" Target="../media/image128.svg"/><Relationship Id="rId8" Type="http://schemas.openxmlformats.org/officeDocument/2006/relationships/tags" Target="../tags/tag43.xml"/><Relationship Id="rId3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1" y="381000"/>
            <a:ext cx="4779722" cy="1518442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铁，钢和铜</a:t>
            </a:r>
          </a:p>
        </p:txBody>
      </p:sp>
      <p:sp>
        <p:nvSpPr>
          <p:cNvPr id="3" name="Title 5"/>
          <p:cNvSpPr txBox="1"/>
          <p:nvPr/>
        </p:nvSpPr>
        <p:spPr>
          <a:xfrm>
            <a:off x="381001" y="2658477"/>
            <a:ext cx="5400963" cy="529632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行业推介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七月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2025</a:t>
            </a:r>
          </a:p>
        </p:txBody>
      </p:sp>
      <p:pic>
        <p:nvPicPr>
          <p:cNvPr id="11" name="Picture 8" descr="Stress Factors of the Indian Iron &amp; Steel Sector - LSI Financial Services  Private Limit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5"/>
          <a:stretch>
            <a:fillRect/>
          </a:stretch>
        </p:blipFill>
        <p:spPr bwMode="auto">
          <a:xfrm>
            <a:off x="6108068" y="0"/>
            <a:ext cx="60896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pecial Investment Facilitation Council (SIFC) - Embassy of Pakistan Am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175398"/>
            <a:ext cx="1020342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5715" imgH="5715" progId="TCLayout.ActiveDocument.1">
                  <p:embed/>
                </p:oleObj>
              </mc:Choice>
              <mc:Fallback>
                <p:oleObj name="think-cell Slide" r:id="rId32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048999" cy="640080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钢铁和铜行业因其强劲的需求、稳健的监管框架、丰富的自然资源以及战略性地理位置，具有独特的优势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6096000"/>
            <a:ext cx="8378825" cy="381000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pPr marL="228600" indent="-228600">
              <a:lnSpc>
                <a:spcPct val="90000"/>
              </a:lnSpc>
              <a:buAutoNum type="arabicPeriod"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来源：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SIFC</a:t>
            </a:r>
          </a:p>
        </p:txBody>
      </p:sp>
      <p:sp>
        <p:nvSpPr>
          <p:cNvPr id="16" name="Rectangle: Rounded Corners 15"/>
          <p:cNvSpPr/>
          <p:nvPr>
            <p:custDataLst>
              <p:tags r:id="rId2"/>
            </p:custDataLst>
          </p:nvPr>
        </p:nvSpPr>
        <p:spPr bwMode="gray">
          <a:xfrm>
            <a:off x="381001" y="2094454"/>
            <a:ext cx="11339944" cy="403104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EBEAEA"/>
              </a:gs>
              <a:gs pos="100000">
                <a:srgbClr val="FFFFFF"/>
              </a:gs>
            </a:gsLst>
            <a:lin ang="2700000" scaled="1"/>
            <a:tileRect/>
          </a:gradFill>
          <a:ln w="3175" cap="flat" cmpd="sng" algn="ctr">
            <a:solidFill>
              <a:srgbClr val="E7E6E6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0000" tIns="90000" rIns="90000" bIns="90000" numCol="1" spcCol="0" rtlCol="0" fromWordArt="0" anchor="t" anchorCtr="0" forceAA="0" compatLnSpc="1">
            <a:noAutofit/>
          </a:bodyPr>
          <a:lstStyle/>
          <a:p>
            <a:pPr marL="203200" indent="-203200"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>
            <p:custDataLst>
              <p:tags r:id="rId3"/>
            </p:custDataLst>
          </p:nvPr>
        </p:nvGrpSpPr>
        <p:grpSpPr>
          <a:xfrm>
            <a:off x="1485527" y="1624962"/>
            <a:ext cx="1005840" cy="983522"/>
            <a:chOff x="1157491" y="1624962"/>
            <a:chExt cx="1005840" cy="983522"/>
          </a:xfrm>
        </p:grpSpPr>
        <p:sp>
          <p:nvSpPr>
            <p:cNvPr id="18" name="Rectangle: Rounded Corners 17"/>
            <p:cNvSpPr/>
            <p:nvPr>
              <p:custDataLst>
                <p:tags r:id="rId28"/>
              </p:custDataLst>
            </p:nvPr>
          </p:nvSpPr>
          <p:spPr bwMode="gray">
            <a:xfrm>
              <a:off x="1157491" y="1624962"/>
              <a:ext cx="1005840" cy="983522"/>
            </a:xfrm>
            <a:prstGeom prst="roundRect">
              <a:avLst>
                <a:gd name="adj" fmla="val 597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  <a:noAutofit/>
            </a:bodyPr>
            <a:lstStyle/>
            <a:p>
              <a:pPr marL="0" marR="0" lvl="0" indent="0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Rounded Corners 18"/>
            <p:cNvSpPr/>
            <p:nvPr>
              <p:custDataLst>
                <p:tags r:id="rId29"/>
              </p:custDataLst>
            </p:nvPr>
          </p:nvSpPr>
          <p:spPr bwMode="gray">
            <a:xfrm>
              <a:off x="1244775" y="1710309"/>
              <a:ext cx="831273" cy="812828"/>
            </a:xfrm>
            <a:prstGeom prst="roundRect">
              <a:avLst>
                <a:gd name="adj" fmla="val 5976"/>
              </a:avLst>
            </a:prstGeom>
            <a:solidFill>
              <a:schemeClr val="tx2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  <a:noAutofit/>
            </a:bodyPr>
            <a:lstStyle/>
            <a:p>
              <a:pPr marL="0" marR="0" lvl="0" indent="0" defTabSz="71120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1415478" y="1850834"/>
              <a:ext cx="520455" cy="520455"/>
            </a:xfrm>
            <a:prstGeom prst="rect">
              <a:avLst/>
            </a:prstGeom>
          </p:spPr>
        </p:pic>
      </p:grpSp>
      <p:sp>
        <p:nvSpPr>
          <p:cNvPr id="22" name="Rectangle: Rounded Corners 21"/>
          <p:cNvSpPr/>
          <p:nvPr>
            <p:custDataLst>
              <p:tags r:id="rId4"/>
            </p:custDataLst>
          </p:nvPr>
        </p:nvSpPr>
        <p:spPr bwMode="gray">
          <a:xfrm>
            <a:off x="4290458" y="1624962"/>
            <a:ext cx="1005840" cy="983522"/>
          </a:xfrm>
          <a:prstGeom prst="roundRect">
            <a:avLst>
              <a:gd name="adj" fmla="val 5976"/>
            </a:avLst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noAutofit/>
          </a:bodyPr>
          <a:lstStyle/>
          <a:p>
            <a:pPr marL="0" marR="0" lvl="0" indent="0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/>
          <p:cNvSpPr/>
          <p:nvPr>
            <p:custDataLst>
              <p:tags r:id="rId5"/>
            </p:custDataLst>
          </p:nvPr>
        </p:nvSpPr>
        <p:spPr bwMode="gray">
          <a:xfrm>
            <a:off x="4377742" y="1710309"/>
            <a:ext cx="831273" cy="812828"/>
          </a:xfrm>
          <a:prstGeom prst="roundRect">
            <a:avLst>
              <a:gd name="adj" fmla="val 5976"/>
            </a:avLst>
          </a:prstGeom>
          <a:solidFill>
            <a:schemeClr val="tx2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noAutofit/>
          </a:bodyPr>
          <a:lstStyle/>
          <a:p>
            <a:pPr marL="0" marR="0" lvl="0" indent="0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/>
          <p:cNvSpPr/>
          <p:nvPr>
            <p:custDataLst>
              <p:tags r:id="rId6"/>
            </p:custDataLst>
          </p:nvPr>
        </p:nvSpPr>
        <p:spPr bwMode="gray">
          <a:xfrm>
            <a:off x="7028130" y="1624962"/>
            <a:ext cx="1005840" cy="983522"/>
          </a:xfrm>
          <a:prstGeom prst="roundRect">
            <a:avLst>
              <a:gd name="adj" fmla="val 5976"/>
            </a:avLst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noAutofit/>
          </a:bodyPr>
          <a:lstStyle/>
          <a:p>
            <a:pPr marL="0" marR="0" lvl="0" indent="0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26"/>
          <p:cNvSpPr/>
          <p:nvPr>
            <p:custDataLst>
              <p:tags r:id="rId7"/>
            </p:custDataLst>
          </p:nvPr>
        </p:nvSpPr>
        <p:spPr bwMode="gray">
          <a:xfrm>
            <a:off x="7115414" y="1710309"/>
            <a:ext cx="831273" cy="812828"/>
          </a:xfrm>
          <a:prstGeom prst="roundRect">
            <a:avLst>
              <a:gd name="adj" fmla="val 5976"/>
            </a:avLst>
          </a:prstGeom>
          <a:solidFill>
            <a:schemeClr val="tx2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noAutofit/>
          </a:bodyPr>
          <a:lstStyle/>
          <a:p>
            <a:pPr marL="0" marR="0" lvl="0" indent="0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/>
          <p:cNvSpPr/>
          <p:nvPr>
            <p:custDataLst>
              <p:tags r:id="rId8"/>
            </p:custDataLst>
          </p:nvPr>
        </p:nvSpPr>
        <p:spPr bwMode="gray">
          <a:xfrm>
            <a:off x="9674389" y="1624962"/>
            <a:ext cx="1005840" cy="983522"/>
          </a:xfrm>
          <a:prstGeom prst="roundRect">
            <a:avLst>
              <a:gd name="adj" fmla="val 5976"/>
            </a:avLst>
          </a:prstGeom>
          <a:solidFill>
            <a:schemeClr val="accent4">
              <a:lumMod val="20000"/>
              <a:lumOff val="80000"/>
            </a:schemeClr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noAutofit/>
          </a:bodyPr>
          <a:lstStyle/>
          <a:p>
            <a:pPr marL="0" marR="0" lvl="0" indent="0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/>
          <p:cNvSpPr/>
          <p:nvPr>
            <p:custDataLst>
              <p:tags r:id="rId9"/>
            </p:custDataLst>
          </p:nvPr>
        </p:nvSpPr>
        <p:spPr bwMode="gray">
          <a:xfrm>
            <a:off x="9761673" y="1710309"/>
            <a:ext cx="831273" cy="812828"/>
          </a:xfrm>
          <a:prstGeom prst="roundRect">
            <a:avLst>
              <a:gd name="adj" fmla="val 5976"/>
            </a:avLst>
          </a:prstGeom>
          <a:solidFill>
            <a:schemeClr val="tx2"/>
          </a:solidFill>
          <a:ln w="3175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36000" rIns="91440" bIns="36000" numCol="1" spcCol="0" rtlCol="0" fromWordArt="0" anchor="ctr" anchorCtr="0" forceAA="0" compatLnSpc="1">
            <a:noAutofit/>
          </a:bodyPr>
          <a:lstStyle/>
          <a:p>
            <a:pPr marL="0" marR="0" lvl="0" indent="0" defTabSz="711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000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10"/>
            </p:custDataLst>
          </p:nvPr>
        </p:nvSpPr>
        <p:spPr>
          <a:xfrm>
            <a:off x="777320" y="3354167"/>
            <a:ext cx="2422254" cy="1546029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91440" rIns="73152" rtlCol="0" anchor="t"/>
          <a:lstStyle/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拥有庞大且不断扩展的市场，预计到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2030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年复合年增长率达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7%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。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不断发展的建筑、住房和工业领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域推动了对钢铁产品的需求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随着电力基础设施扩展、电子制造业发展以及可再生能源项目的推进，铜的本地需求激增</a:t>
            </a:r>
            <a:endParaRPr lang="zh-CN" altLang="en-US"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7933" y="3398453"/>
            <a:ext cx="2889429" cy="1546029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91440" rIns="73152" rtlCol="0" anchor="t"/>
          <a:lstStyle/>
          <a:p>
            <a:pPr marL="139700" indent="-1397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32" name="Straight Connector 31"/>
          <p:cNvCxnSpPr/>
          <p:nvPr>
            <p:custDataLst>
              <p:tags r:id="rId11"/>
            </p:custDataLst>
          </p:nvPr>
        </p:nvCxnSpPr>
        <p:spPr>
          <a:xfrm>
            <a:off x="3394099" y="3506685"/>
            <a:ext cx="0" cy="23493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>
            <p:custDataLst>
              <p:tags r:id="rId12"/>
            </p:custDataLst>
          </p:nvPr>
        </p:nvCxnSpPr>
        <p:spPr>
          <a:xfrm flipH="1">
            <a:off x="777319" y="3276600"/>
            <a:ext cx="242225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3"/>
            </p:custDataLst>
          </p:nvPr>
        </p:nvSpPr>
        <p:spPr>
          <a:xfrm>
            <a:off x="1013954" y="2670854"/>
            <a:ext cx="19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市场需求</a:t>
            </a:r>
          </a:p>
        </p:txBody>
      </p:sp>
      <p:sp>
        <p:nvSpPr>
          <p:cNvPr id="35" name="Rectangle 34"/>
          <p:cNvSpPr/>
          <p:nvPr>
            <p:custDataLst>
              <p:tags r:id="rId14"/>
            </p:custDataLst>
          </p:nvPr>
        </p:nvSpPr>
        <p:spPr>
          <a:xfrm>
            <a:off x="3582251" y="3354167"/>
            <a:ext cx="2422254" cy="2501818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91440" rIns="73152" rtlCol="0" anchor="t"/>
          <a:lstStyle/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研发、出口和技术转让的竞争激励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专属经济特区和科技特区提供税收优惠和基础设施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铁、钢和铜被纳入出口促进计划（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EFS</a:t>
            </a: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</a:rPr>
              <a:t>）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>
            <p:custDataLst>
              <p:tags r:id="rId15"/>
            </p:custDataLst>
          </p:nvPr>
        </p:nvCxnSpPr>
        <p:spPr>
          <a:xfrm flipH="1">
            <a:off x="3582251" y="3276600"/>
            <a:ext cx="242225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>
            <p:custDataLst>
              <p:tags r:id="rId16"/>
            </p:custDataLst>
          </p:nvPr>
        </p:nvSpPr>
        <p:spPr>
          <a:xfrm>
            <a:off x="3595904" y="2670141"/>
            <a:ext cx="2489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有利的商业环境</a:t>
            </a:r>
          </a:p>
        </p:txBody>
      </p:sp>
      <p:cxnSp>
        <p:nvCxnSpPr>
          <p:cNvPr id="38" name="Straight Connector 37"/>
          <p:cNvCxnSpPr/>
          <p:nvPr>
            <p:custDataLst>
              <p:tags r:id="rId17"/>
            </p:custDataLst>
          </p:nvPr>
        </p:nvCxnSpPr>
        <p:spPr>
          <a:xfrm>
            <a:off x="6131771" y="3506685"/>
            <a:ext cx="0" cy="23493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>
            <p:custDataLst>
              <p:tags r:id="rId18"/>
            </p:custDataLst>
          </p:nvPr>
        </p:nvSpPr>
        <p:spPr>
          <a:xfrm>
            <a:off x="8966200" y="3352800"/>
            <a:ext cx="2422254" cy="1546029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91440" rIns="73152" rtlCol="0" anchor="t"/>
          <a:lstStyle/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靠近海湾国家、中国和非洲的战略位置，使巴基斯坦成为区域枢纽</a:t>
            </a: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中巴经济走廊和瓜达尔的基础设施降低了物流成本，提高了出口效率</a:t>
            </a:r>
          </a:p>
        </p:txBody>
      </p:sp>
      <p:cxnSp>
        <p:nvCxnSpPr>
          <p:cNvPr id="49" name="Straight Connector 48"/>
          <p:cNvCxnSpPr/>
          <p:nvPr>
            <p:custDataLst>
              <p:tags r:id="rId19"/>
            </p:custDataLst>
          </p:nvPr>
        </p:nvCxnSpPr>
        <p:spPr>
          <a:xfrm flipH="1">
            <a:off x="6319923" y="3276600"/>
            <a:ext cx="242225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>
            <p:custDataLst>
              <p:tags r:id="rId20"/>
            </p:custDataLst>
          </p:nvPr>
        </p:nvSpPr>
        <p:spPr>
          <a:xfrm>
            <a:off x="8977145" y="2771209"/>
            <a:ext cx="2422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战略位置</a:t>
            </a:r>
          </a:p>
        </p:txBody>
      </p:sp>
      <p:cxnSp>
        <p:nvCxnSpPr>
          <p:cNvPr id="52" name="Straight Connector 51"/>
          <p:cNvCxnSpPr/>
          <p:nvPr>
            <p:custDataLst>
              <p:tags r:id="rId21"/>
            </p:custDataLst>
          </p:nvPr>
        </p:nvCxnSpPr>
        <p:spPr>
          <a:xfrm>
            <a:off x="8778030" y="3506685"/>
            <a:ext cx="0" cy="23493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>
            <p:custDataLst>
              <p:tags r:id="rId22"/>
            </p:custDataLst>
          </p:nvPr>
        </p:nvSpPr>
        <p:spPr>
          <a:xfrm>
            <a:off x="6324600" y="3352800"/>
            <a:ext cx="2422254" cy="1546029"/>
          </a:xfrm>
          <a:prstGeom prst="rect">
            <a:avLst/>
          </a:prstGeom>
          <a:noFill/>
          <a:ln w="12700">
            <a:noFill/>
            <a:prstDash val="dash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91440" rIns="73152" rtlCol="0" anchor="t"/>
          <a:lstStyle/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拥有显著的铜矿资源，雷科迪克是世界上最大的未开发铜金矿床之一</a:t>
            </a:r>
            <a:endParaRPr lang="en-US" alt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77800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本地拥有大量铁矿资源，其中包括品位为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60–65%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的高品位矿藏</a:t>
            </a:r>
          </a:p>
        </p:txBody>
      </p:sp>
      <p:cxnSp>
        <p:nvCxnSpPr>
          <p:cNvPr id="55" name="Straight Connector 54"/>
          <p:cNvCxnSpPr/>
          <p:nvPr>
            <p:custDataLst>
              <p:tags r:id="rId23"/>
            </p:custDataLst>
          </p:nvPr>
        </p:nvCxnSpPr>
        <p:spPr>
          <a:xfrm flipH="1">
            <a:off x="8966182" y="3276600"/>
            <a:ext cx="2422254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>
            <p:custDataLst>
              <p:tags r:id="rId24"/>
            </p:custDataLst>
          </p:nvPr>
        </p:nvSpPr>
        <p:spPr>
          <a:xfrm>
            <a:off x="6674028" y="2677160"/>
            <a:ext cx="1714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自然禀赋</a:t>
            </a:r>
          </a:p>
        </p:txBody>
      </p:sp>
      <p:pic>
        <p:nvPicPr>
          <p:cNvPr id="57" name="Graphic 56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533150" y="1834177"/>
            <a:ext cx="520456" cy="520456"/>
          </a:xfrm>
          <a:prstGeom prst="rect">
            <a:avLst/>
          </a:prstGeom>
        </p:spPr>
      </p:pic>
      <p:pic>
        <p:nvPicPr>
          <p:cNvPr id="58" name="Graphic 57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270822" y="1856495"/>
            <a:ext cx="520456" cy="520456"/>
          </a:xfrm>
          <a:prstGeom prst="rect">
            <a:avLst/>
          </a:prstGeom>
        </p:spPr>
      </p:pic>
      <p:pic>
        <p:nvPicPr>
          <p:cNvPr id="59" name="Graphic 5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940738" y="1880152"/>
            <a:ext cx="473142" cy="473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5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5715" imgH="5715" progId="TCLayout.ActiveDocument.1">
                  <p:embed/>
                </p:oleObj>
              </mc:Choice>
              <mc:Fallback>
                <p:oleObj name="think-cell Slide" r:id="rId1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81000"/>
            <a:ext cx="11363322" cy="830997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巴基斯坦拥有众多活跃于铁、钢和铜行业的本地和国际大型企业，展现出巨大的合资潜力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1" y="1592998"/>
            <a:ext cx="11363324" cy="4026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巴基斯坦主要领先企业</a:t>
            </a:r>
          </a:p>
        </p:txBody>
      </p:sp>
      <p:sp>
        <p:nvSpPr>
          <p:cNvPr id="36" name="Rectangle: Top Corners Rounded 6"/>
          <p:cNvSpPr/>
          <p:nvPr>
            <p:custDataLst>
              <p:tags r:id="rId2"/>
            </p:custDataLst>
          </p:nvPr>
        </p:nvSpPr>
        <p:spPr>
          <a:xfrm>
            <a:off x="1866900" y="2045678"/>
            <a:ext cx="9877423" cy="82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ISL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运营着巴基斯坦最大的冷轧和镀锌钢铁综合体之一，装机产能超过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万吨；该公司将扁钢产品出口至阿富汗、阿联酋和东非，最初由国际金融公司（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IFC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）和日本合作伙伴支持</a:t>
            </a:r>
          </a:p>
        </p:txBody>
      </p:sp>
      <p:sp>
        <p:nvSpPr>
          <p:cNvPr id="57" name="Rectangle: Top Corners Rounded 6"/>
          <p:cNvSpPr/>
          <p:nvPr>
            <p:custDataLst>
              <p:tags r:id="rId3"/>
            </p:custDataLst>
          </p:nvPr>
        </p:nvSpPr>
        <p:spPr>
          <a:xfrm>
            <a:off x="381001" y="2045678"/>
            <a:ext cx="1419224" cy="827325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10058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: Top Corners Rounded 6"/>
          <p:cNvSpPr/>
          <p:nvPr>
            <p:custDataLst>
              <p:tags r:id="rId4"/>
            </p:custDataLst>
          </p:nvPr>
        </p:nvSpPr>
        <p:spPr>
          <a:xfrm>
            <a:off x="1866900" y="2923021"/>
            <a:ext cx="9877423" cy="82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由中国冶金科工集团（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MCC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）根据与巴基斯坦政府签订的租赁协议运营的萨因达克铜金矿项目，每</a:t>
            </a:r>
          </a:p>
          <a:p>
            <a:pPr lvl="0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月生产约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1,700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吨铜、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6,000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盎司黄金和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12,000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盎司白银；精炼铜出口至中国，是目前巴基斯坦最</a:t>
            </a:r>
          </a:p>
          <a:p>
            <a:pPr lvl="0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活跃的铜矿开采项目</a:t>
            </a:r>
          </a:p>
        </p:txBody>
      </p:sp>
      <p:sp>
        <p:nvSpPr>
          <p:cNvPr id="60" name="Rectangle: Top Corners Rounded 6"/>
          <p:cNvSpPr/>
          <p:nvPr>
            <p:custDataLst>
              <p:tags r:id="rId5"/>
            </p:custDataLst>
          </p:nvPr>
        </p:nvSpPr>
        <p:spPr>
          <a:xfrm>
            <a:off x="381001" y="2923021"/>
            <a:ext cx="1419224" cy="827325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10058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" name="Rectangle: Top Corners Rounded 6"/>
          <p:cNvSpPr/>
          <p:nvPr>
            <p:custDataLst>
              <p:tags r:id="rId6"/>
            </p:custDataLst>
          </p:nvPr>
        </p:nvSpPr>
        <p:spPr>
          <a:xfrm>
            <a:off x="1866900" y="3800364"/>
            <a:ext cx="9877423" cy="82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巴里克黄金公司与巴基斯坦政府以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50%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的合资形式合作，首期投资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56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亿美元开发俾路支省的雷</a:t>
            </a:r>
          </a:p>
          <a:p>
            <a:pPr lvl="0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科迪克项目，该项目是世界上最大的未开发铜金矿之一；投入运营后，该矿将每年生产约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万吨铜，持续运营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40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年</a:t>
            </a:r>
          </a:p>
        </p:txBody>
      </p:sp>
      <p:sp>
        <p:nvSpPr>
          <p:cNvPr id="1026" name="Rectangle: Top Corners Rounded 6"/>
          <p:cNvSpPr/>
          <p:nvPr>
            <p:custDataLst>
              <p:tags r:id="rId7"/>
            </p:custDataLst>
          </p:nvPr>
        </p:nvSpPr>
        <p:spPr>
          <a:xfrm>
            <a:off x="381001" y="3800364"/>
            <a:ext cx="1419224" cy="827325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10058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Rectangle: Top Corners Rounded 6"/>
          <p:cNvSpPr/>
          <p:nvPr>
            <p:custDataLst>
              <p:tags r:id="rId8"/>
            </p:custDataLst>
          </p:nvPr>
        </p:nvSpPr>
        <p:spPr>
          <a:xfrm>
            <a:off x="1866900" y="4672632"/>
            <a:ext cx="9877423" cy="82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穆罕钢铁是巴基斯坦最早的综合性长材钢铁生产商之一，年产能超过</a:t>
            </a:r>
            <a:r>
              <a:rPr lang="en-US" altLang="en-US" sz="14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50</a:t>
            </a:r>
            <a:r>
              <a:rPr lang="zh-CN" altLang="en-US" sz="14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万吨，产品包括钢坯、</a:t>
            </a:r>
          </a:p>
          <a:p>
            <a:pPr lvl="0">
              <a:defRPr/>
            </a:pPr>
            <a:r>
              <a:rPr lang="zh-CN" altLang="en-US" sz="140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螺纹钢和型钢。该公司目前正在扩展其合金和铜制品系列，以支持区域出口</a:t>
            </a:r>
          </a:p>
        </p:txBody>
      </p:sp>
      <p:sp>
        <p:nvSpPr>
          <p:cNvPr id="1035" name="Rectangle: Top Corners Rounded 6"/>
          <p:cNvSpPr/>
          <p:nvPr>
            <p:custDataLst>
              <p:tags r:id="rId9"/>
            </p:custDataLst>
          </p:nvPr>
        </p:nvSpPr>
        <p:spPr>
          <a:xfrm>
            <a:off x="381001" y="4672632"/>
            <a:ext cx="1419224" cy="827325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10058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0" name="Picture 1039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4087"/>
          <a:stretch>
            <a:fillRect/>
          </a:stretch>
        </p:blipFill>
        <p:spPr>
          <a:xfrm>
            <a:off x="279400" y="4672632"/>
            <a:ext cx="365760" cy="364144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041" name="Rectangle: Top Corners Rounded 6"/>
          <p:cNvSpPr/>
          <p:nvPr>
            <p:custDataLst>
              <p:tags r:id="rId10"/>
            </p:custDataLst>
          </p:nvPr>
        </p:nvSpPr>
        <p:spPr>
          <a:xfrm>
            <a:off x="1866900" y="5544900"/>
            <a:ext cx="9877423" cy="827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Aisha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钢铁公司是冷轧卷和镀锌板的领先生产商，年产能为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22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万吨；在阿里夫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·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哈比卜集团和日本三菱商事旗下的金属一号公司支持下，该公司为汽车和建筑行业提供产品，并支持与中巴经济走廊（</a:t>
            </a:r>
            <a:r>
              <a:rPr lang="en-US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CPEC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）相关的基础设施需求</a:t>
            </a:r>
          </a:p>
        </p:txBody>
      </p:sp>
      <p:sp>
        <p:nvSpPr>
          <p:cNvPr id="1043" name="Rectangle: Top Corners Rounded 6"/>
          <p:cNvSpPr/>
          <p:nvPr>
            <p:custDataLst>
              <p:tags r:id="rId11"/>
            </p:custDataLst>
          </p:nvPr>
        </p:nvSpPr>
        <p:spPr>
          <a:xfrm>
            <a:off x="381001" y="5544900"/>
            <a:ext cx="1419224" cy="827325"/>
          </a:xfrm>
          <a:prstGeom prst="rect">
            <a:avLst/>
          </a:prstGeom>
          <a:solidFill>
            <a:schemeClr val="bg1"/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10058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nternational Steels Limited | LinkedI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05" y="2227750"/>
            <a:ext cx="487902" cy="48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4087"/>
          <a:stretch>
            <a:fillRect/>
          </a:stretch>
        </p:blipFill>
        <p:spPr>
          <a:xfrm>
            <a:off x="279400" y="2044700"/>
            <a:ext cx="365760" cy="364144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933700"/>
            <a:ext cx="365760" cy="36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rrick Mining Corporation - Hom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4" y="4113898"/>
            <a:ext cx="1053918" cy="20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r="10079"/>
          <a:stretch>
            <a:fillRect/>
          </a:stretch>
        </p:blipFill>
        <p:spPr>
          <a:xfrm>
            <a:off x="279400" y="3797300"/>
            <a:ext cx="365760" cy="364144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38" name="Picture 14" descr="Mughal Steel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0" b="24327"/>
          <a:stretch>
            <a:fillRect/>
          </a:stretch>
        </p:blipFill>
        <p:spPr bwMode="auto">
          <a:xfrm>
            <a:off x="657626" y="4854704"/>
            <a:ext cx="940734" cy="47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Aisha Steel - Wikipedi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40" y="5686619"/>
            <a:ext cx="547705" cy="57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4087"/>
          <a:stretch>
            <a:fillRect/>
          </a:stretch>
        </p:blipFill>
        <p:spPr>
          <a:xfrm>
            <a:off x="279400" y="5549900"/>
            <a:ext cx="365760" cy="364144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2" descr="MCC – Backbone Infrastructure Nigeria Limited (BINL)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" y="3077830"/>
            <a:ext cx="833418" cy="5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048999" cy="640080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钢铁和铜行业的投资者将受益于一个完善的生态系统，该系统涵盖多家本地现有企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871881"/>
            <a:ext cx="6086469" cy="2334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4048" tIns="274320" rIns="1097280" bIns="0" numCol="1" spcCol="0" rtlCol="0" fromWordArt="0" anchor="t" anchorCtr="0" forceAA="0" compatLnSpc="1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多个私营部门协会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代表该行业的利益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专注于提高国内外产业的竞争力</a:t>
            </a:r>
          </a:p>
        </p:txBody>
      </p:sp>
      <p:sp>
        <p:nvSpPr>
          <p:cNvPr id="7" name="Rectangle 6"/>
          <p:cNvSpPr/>
          <p:nvPr/>
        </p:nvSpPr>
        <p:spPr>
          <a:xfrm>
            <a:off x="-3380" y="1532708"/>
            <a:ext cx="6097067" cy="2341719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1600" tIns="274320" rIns="1097280" bIns="381600" numCol="1" spcCol="0" rtlCol="0" fromWordArt="0" anchor="t" anchorCtr="0" forceAA="0" compatLnSpc="1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工业与生产部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endParaRPr lang="en-US" alt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为包括钢铁和金属在内的重工业制定国家工业政策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监管大型国有或战略性工业企业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通过工程发展委员会协调关税和监管改革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0" y="3873500"/>
            <a:ext cx="6102780" cy="234171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0" tIns="274320" rIns="381600" bIns="381600" numCol="1" spcCol="0" rtlCol="0" fromWordArt="0" anchor="t" anchorCtr="0" forceAA="0" compatLnSpc="1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特别投资促进委员会（</a:t>
            </a:r>
            <a:r>
              <a:rPr lang="en-US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SIFC</a:t>
            </a: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）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促进并加速外资和本地投资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为投资者提供简化的一站式服务，并协调各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CN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 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政府部门的工作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3300" y="1536700"/>
            <a:ext cx="6097067" cy="23341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80160" tIns="274320" rIns="381600" bIns="381600" numCol="1" spcCol="0" rtlCol="0" fromWordArt="0" anchor="t" anchorCtr="0" forceAA="0" compatLnSpc="1">
            <a:no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  <a:sym typeface="+mn-ea"/>
              </a:rPr>
              <a:t>本地企业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–</a:t>
            </a:r>
            <a:r>
              <a:rPr lang="zh-CN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大约</a:t>
            </a:r>
            <a:r>
              <a:rPr lang="en-US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20 </a:t>
            </a:r>
            <a:r>
              <a:rPr lang="zh-CN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家企业覆盖了本地铁和钢需求的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80%</a:t>
            </a:r>
            <a:r>
              <a:rPr lang="zh-CN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，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zh-CN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</a:t>
            </a:r>
            <a:r>
              <a:rPr lang="zh-CN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其余</a:t>
            </a:r>
            <a:r>
              <a:rPr lang="en-US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 20% </a:t>
            </a:r>
            <a:r>
              <a:rPr lang="zh-CN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依赖进口补充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US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–</a:t>
            </a:r>
            <a:r>
              <a:rPr lang="zh-CN" altLang="en-US" sz="14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巴基斯坦铜加工企业数量有限</a:t>
            </a:r>
          </a:p>
        </p:txBody>
      </p:sp>
      <p:sp>
        <p:nvSpPr>
          <p:cNvPr id="22" name="Oval 21"/>
          <p:cNvSpPr/>
          <p:nvPr/>
        </p:nvSpPr>
        <p:spPr>
          <a:xfrm>
            <a:off x="5176298" y="2918995"/>
            <a:ext cx="1828800" cy="1828800"/>
          </a:xfrm>
          <a:prstGeom prst="ellipse">
            <a:avLst/>
          </a:prstGeom>
          <a:solidFill>
            <a:schemeClr val="bg1"/>
          </a:solidFill>
          <a:ln w="19050" cap="flat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73152" rIns="0" bIns="7315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关键行业参与者和利益相关方</a:t>
            </a:r>
          </a:p>
        </p:txBody>
      </p:sp>
      <p:pic>
        <p:nvPicPr>
          <p:cNvPr id="16" name="Picture 2" descr="Special Investment Facilitation Council (SIFC) - Embassy of Pakistan Amm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42" y="5392018"/>
            <a:ext cx="626195" cy="6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4737" y="1710504"/>
            <a:ext cx="537661" cy="537661"/>
          </a:xfrm>
          <a:prstGeom prst="rect">
            <a:avLst/>
          </a:prstGeom>
        </p:spPr>
      </p:pic>
      <p:pic>
        <p:nvPicPr>
          <p:cNvPr id="1026" name="Picture 2" descr="Ministry of National Food Security and Research (@FoodSecurityPK) / 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06" y="1691910"/>
            <a:ext cx="534880" cy="5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kistan Association of Large Steel Producers – PALSP – Pakista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2" y="5376746"/>
            <a:ext cx="647284" cy="64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SMA .:. Pakistan Steel Melters Association .: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0" t="19853" r="3724" b="8147"/>
          <a:stretch>
            <a:fillRect/>
          </a:stretch>
        </p:blipFill>
        <p:spPr bwMode="auto">
          <a:xfrm>
            <a:off x="1705693" y="5376146"/>
            <a:ext cx="473649" cy="64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SRMA – The Pakistan Steel Re-Rolling Mills Associati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809" y="5531337"/>
            <a:ext cx="1519689" cy="3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fnfma - Pakistan Ferrous &amp; Non Ferrous Metals Associati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65" y="5376146"/>
            <a:ext cx="788275" cy="6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5715" imgH="5715" progId="TCLayout.ActiveDocument.1">
                  <p:embed/>
                </p:oleObj>
              </mc:Choice>
              <mc:Fallback>
                <p:oleObj name="think-cell Slide" r:id="rId9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048999" cy="640080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尽管巴基斯坦本地能力不断提升，但在扩大国内制造业规模、减少对进口的依赖方面仍存在明显机遇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55763"/>
            <a:ext cx="1151117" cy="334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细分市场</a:t>
            </a:r>
          </a:p>
        </p:txBody>
      </p:sp>
      <p:sp>
        <p:nvSpPr>
          <p:cNvPr id="9" name="Rectangle: Top Corners Rounded 6"/>
          <p:cNvSpPr/>
          <p:nvPr/>
        </p:nvSpPr>
        <p:spPr>
          <a:xfrm>
            <a:off x="838201" y="2073275"/>
            <a:ext cx="1151117" cy="2011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铁和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钢</a:t>
            </a:r>
          </a:p>
        </p:txBody>
      </p:sp>
      <p:sp>
        <p:nvSpPr>
          <p:cNvPr id="10" name="Rectangle: Top Corners Rounded 7"/>
          <p:cNvSpPr/>
          <p:nvPr/>
        </p:nvSpPr>
        <p:spPr>
          <a:xfrm>
            <a:off x="838200" y="4213225"/>
            <a:ext cx="1151117" cy="200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铜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16393" y="1655763"/>
            <a:ext cx="6832297" cy="334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概述</a:t>
            </a:r>
          </a:p>
        </p:txBody>
      </p:sp>
      <p:sp>
        <p:nvSpPr>
          <p:cNvPr id="28" name="Rectangle: Top Corners Rounded 6"/>
          <p:cNvSpPr/>
          <p:nvPr>
            <p:custDataLst>
              <p:tags r:id="rId2"/>
            </p:custDataLst>
          </p:nvPr>
        </p:nvSpPr>
        <p:spPr>
          <a:xfrm>
            <a:off x="2114745" y="2073275"/>
            <a:ext cx="1929717" cy="201136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0000" rIns="91440" bIns="90000" rtlCol="0" anchor="t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示例</a:t>
            </a:r>
            <a:endParaRPr lang="en-US" altLang="zh-CN" sz="14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  <a:sym typeface="+mn-ea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242161" y="2483313"/>
            <a:ext cx="1680909" cy="945687"/>
            <a:chOff x="2242161" y="2483313"/>
            <a:chExt cx="1680909" cy="3607230"/>
          </a:xfrm>
        </p:grpSpPr>
        <p:sp>
          <p:nvSpPr>
            <p:cNvPr id="183" name="Rectangle: Top Corners Rounded 182"/>
            <p:cNvSpPr/>
            <p:nvPr/>
          </p:nvSpPr>
          <p:spPr>
            <a:xfrm>
              <a:off x="2242161" y="2483313"/>
              <a:ext cx="1680909" cy="99725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>
                <a:lumMod val="20000"/>
                <a:lumOff val="80000"/>
                <a:alpha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长材</a:t>
              </a:r>
            </a:p>
          </p:txBody>
        </p:sp>
        <p:sp>
          <p:nvSpPr>
            <p:cNvPr id="184" name="Rectangle: Top Corners Rounded 183"/>
            <p:cNvSpPr/>
            <p:nvPr/>
          </p:nvSpPr>
          <p:spPr>
            <a:xfrm>
              <a:off x="2242161" y="3788299"/>
              <a:ext cx="1680909" cy="99725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>
                <a:lumMod val="20000"/>
                <a:lumOff val="80000"/>
                <a:alpha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扁平材</a:t>
              </a:r>
            </a:p>
          </p:txBody>
        </p:sp>
        <p:sp>
          <p:nvSpPr>
            <p:cNvPr id="185" name="Rectangle: Top Corners Rounded 184"/>
            <p:cNvSpPr/>
            <p:nvPr/>
          </p:nvSpPr>
          <p:spPr>
            <a:xfrm>
              <a:off x="2242161" y="5093284"/>
              <a:ext cx="1680909" cy="997259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chemeClr val="accent3">
                <a:lumMod val="20000"/>
                <a:lumOff val="80000"/>
                <a:alpha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  <a:noAutofit/>
            </a:bodyPr>
            <a:lstStyle/>
            <a:p>
              <a:pPr lvl="0" algn="ctr">
                <a:defRPr/>
              </a:pPr>
              <a:r>
                <a:rPr lang="zh-CN" altLang="en-US" sz="1400" dirty="0">
                  <a:latin typeface="SimSun" panose="02010600030101010101" pitchFamily="2" charset="-122"/>
                  <a:ea typeface="SimSun" panose="02010600030101010101" pitchFamily="2" charset="-122"/>
                  <a:cs typeface="Arial" panose="020B0604020202020204" pitchFamily="34" charset="0"/>
                </a:rPr>
                <a:t>管材与管道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9069643" y="1655763"/>
            <a:ext cx="2448917" cy="334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投资潜力</a:t>
            </a:r>
          </a:p>
        </p:txBody>
      </p:sp>
      <p:sp>
        <p:nvSpPr>
          <p:cNvPr id="6" name="Rectangle: Top Corners Rounded 6"/>
          <p:cNvSpPr/>
          <p:nvPr>
            <p:custDataLst>
              <p:tags r:id="rId3"/>
            </p:custDataLst>
          </p:nvPr>
        </p:nvSpPr>
        <p:spPr>
          <a:xfrm>
            <a:off x="9069643" y="2076450"/>
            <a:ext cx="2448917" cy="20113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建立本地铁矿石加工能力，并通过扩大长材、扁平材及管材的本地生产，提升现有制造业的能力</a:t>
            </a:r>
          </a:p>
        </p:txBody>
      </p:sp>
      <p:sp>
        <p:nvSpPr>
          <p:cNvPr id="12" name="Rectangle: Top Corners Rounded 6"/>
          <p:cNvSpPr/>
          <p:nvPr>
            <p:custDataLst>
              <p:tags r:id="rId4"/>
            </p:custDataLst>
          </p:nvPr>
        </p:nvSpPr>
        <p:spPr>
          <a:xfrm>
            <a:off x="9069643" y="4213225"/>
            <a:ext cx="2448917" cy="2009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引入本地铜制造与加工能力，同时拓展铜精炼能力</a:t>
            </a:r>
          </a:p>
        </p:txBody>
      </p:sp>
      <p:sp>
        <p:nvSpPr>
          <p:cNvPr id="11" name="Rectangle: Top Corners Rounded 6"/>
          <p:cNvSpPr/>
          <p:nvPr>
            <p:custDataLst>
              <p:tags r:id="rId5"/>
            </p:custDataLst>
          </p:nvPr>
        </p:nvSpPr>
        <p:spPr>
          <a:xfrm>
            <a:off x="4166283" y="2073276"/>
            <a:ext cx="4781968" cy="20113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0000" rIns="91440" bIns="90000" rtlCol="0" anchor="t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价值链</a:t>
            </a:r>
          </a:p>
        </p:txBody>
      </p:sp>
      <p:sp>
        <p:nvSpPr>
          <p:cNvPr id="14" name="Rectangle: Top Corners Rounded 6"/>
          <p:cNvSpPr/>
          <p:nvPr>
            <p:custDataLst>
              <p:tags r:id="rId6"/>
            </p:custDataLst>
          </p:nvPr>
        </p:nvSpPr>
        <p:spPr>
          <a:xfrm>
            <a:off x="4166283" y="4212431"/>
            <a:ext cx="4781968" cy="20113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0000" rIns="91440" bIns="90000" rtlCol="0" anchor="t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价值链</a:t>
            </a:r>
          </a:p>
        </p:txBody>
      </p:sp>
      <p:sp>
        <p:nvSpPr>
          <p:cNvPr id="15" name="Arrow: Pentagon 14"/>
          <p:cNvSpPr/>
          <p:nvPr/>
        </p:nvSpPr>
        <p:spPr>
          <a:xfrm>
            <a:off x="4296791" y="2423596"/>
            <a:ext cx="1660119" cy="4846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l">
              <a:lnSpc>
                <a:spcPct val="9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原材料开采</a:t>
            </a:r>
          </a:p>
        </p:txBody>
      </p:sp>
      <p:sp>
        <p:nvSpPr>
          <p:cNvPr id="16" name="Arrow: Chevron 15"/>
          <p:cNvSpPr/>
          <p:nvPr/>
        </p:nvSpPr>
        <p:spPr>
          <a:xfrm>
            <a:off x="5756624" y="2423596"/>
            <a:ext cx="1651788" cy="4846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l">
              <a:lnSpc>
                <a:spcPct val="9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加工与熔炼</a:t>
            </a:r>
          </a:p>
        </p:txBody>
      </p:sp>
      <p:sp>
        <p:nvSpPr>
          <p:cNvPr id="17" name="Arrow: Chevron 16"/>
          <p:cNvSpPr/>
          <p:nvPr/>
        </p:nvSpPr>
        <p:spPr>
          <a:xfrm>
            <a:off x="7208127" y="2423596"/>
            <a:ext cx="1651788" cy="4846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l">
              <a:lnSpc>
                <a:spcPct val="9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轧制与制造</a:t>
            </a:r>
          </a:p>
        </p:txBody>
      </p:sp>
      <p:sp>
        <p:nvSpPr>
          <p:cNvPr id="20" name="Arrow: Pentagon 19"/>
          <p:cNvSpPr/>
          <p:nvPr/>
        </p:nvSpPr>
        <p:spPr>
          <a:xfrm>
            <a:off x="4296791" y="4605687"/>
            <a:ext cx="1660119" cy="48463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l">
              <a:lnSpc>
                <a:spcPct val="9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sym typeface="+mn-ea"/>
              </a:rPr>
              <a:t>原材料开采</a:t>
            </a:r>
            <a:endParaRPr lang="en-US" sz="14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2" name="Arrow: Chevron 21"/>
          <p:cNvSpPr/>
          <p:nvPr/>
        </p:nvSpPr>
        <p:spPr>
          <a:xfrm>
            <a:off x="5756624" y="4605687"/>
            <a:ext cx="1651788" cy="4846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l">
              <a:lnSpc>
                <a:spcPct val="9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精炼与熔炼</a:t>
            </a:r>
          </a:p>
        </p:txBody>
      </p:sp>
      <p:sp>
        <p:nvSpPr>
          <p:cNvPr id="23" name="Arrow: Chevron 22"/>
          <p:cNvSpPr/>
          <p:nvPr/>
        </p:nvSpPr>
        <p:spPr>
          <a:xfrm>
            <a:off x="7208127" y="4605687"/>
            <a:ext cx="1651788" cy="484632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l">
              <a:lnSpc>
                <a:spcPct val="90000"/>
              </a:lnSpc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制造与加工成型</a:t>
            </a:r>
          </a:p>
        </p:txBody>
      </p:sp>
      <p:sp>
        <p:nvSpPr>
          <p:cNvPr id="30" name="Rectangle: Top Corners Rounded 29"/>
          <p:cNvSpPr/>
          <p:nvPr/>
        </p:nvSpPr>
        <p:spPr>
          <a:xfrm>
            <a:off x="4286396" y="2953207"/>
            <a:ext cx="1386436" cy="997259"/>
          </a:xfrm>
          <a:prstGeom prst="round2SameRect">
            <a:avLst>
              <a:gd name="adj1" fmla="val 0"/>
              <a:gd name="adj2" fmla="val 0"/>
            </a:avLst>
          </a:prstGeom>
          <a:noFill/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本地没有铁矿石加工</a:t>
            </a:r>
          </a:p>
        </p:txBody>
      </p:sp>
      <p:sp>
        <p:nvSpPr>
          <p:cNvPr id="31" name="Rectangle: Top Corners Rounded 30"/>
          <p:cNvSpPr/>
          <p:nvPr/>
        </p:nvSpPr>
        <p:spPr>
          <a:xfrm>
            <a:off x="5792945" y="2953207"/>
            <a:ext cx="3066970" cy="997259"/>
          </a:xfrm>
          <a:prstGeom prst="round2SameRect">
            <a:avLst>
              <a:gd name="adj1" fmla="val 0"/>
              <a:gd name="adj2" fmla="val 0"/>
            </a:avLst>
          </a:prstGeom>
          <a:noFill/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长材及管材已实现从头到尾的本地化生产制造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扁平材依赖进口；企业进口热轧卷</a:t>
            </a: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（</a:t>
            </a:r>
            <a:r>
              <a:rPr kumimoji="0" lang="en-US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HRC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）后再加工生产其他产品</a:t>
            </a:r>
          </a:p>
        </p:txBody>
      </p:sp>
      <p:sp>
        <p:nvSpPr>
          <p:cNvPr id="34" name="Rectangle: Top Corners Rounded 33"/>
          <p:cNvSpPr/>
          <p:nvPr/>
        </p:nvSpPr>
        <p:spPr>
          <a:xfrm>
            <a:off x="4286396" y="5145016"/>
            <a:ext cx="1386436" cy="997259"/>
          </a:xfrm>
          <a:prstGeom prst="round2SameRect">
            <a:avLst>
              <a:gd name="adj1" fmla="val 0"/>
              <a:gd name="adj2" fmla="val 0"/>
            </a:avLst>
          </a:prstGeom>
          <a:noFill/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铜矿石在本地开采生产</a:t>
            </a:r>
          </a:p>
        </p:txBody>
      </p:sp>
      <p:sp>
        <p:nvSpPr>
          <p:cNvPr id="35" name="Rectangle: Top Corners Rounded 34"/>
          <p:cNvSpPr/>
          <p:nvPr/>
        </p:nvSpPr>
        <p:spPr>
          <a:xfrm>
            <a:off x="5756623" y="5145016"/>
            <a:ext cx="3103291" cy="997259"/>
          </a:xfrm>
          <a:prstGeom prst="round2SameRect">
            <a:avLst>
              <a:gd name="adj1" fmla="val 0"/>
              <a:gd name="adj2" fmla="val 0"/>
            </a:avLst>
          </a:prstGeom>
          <a:noFill/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本地制造能力非常有限，</a:t>
            </a:r>
          </a:p>
          <a:p>
            <a:pPr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尽管已有精炼铜的生产，但向终端产品的转化仍处于初级阶段</a:t>
            </a:r>
          </a:p>
        </p:txBody>
      </p:sp>
      <p:sp>
        <p:nvSpPr>
          <p:cNvPr id="36" name="Oval 35"/>
          <p:cNvSpPr/>
          <p:nvPr/>
        </p:nvSpPr>
        <p:spPr>
          <a:xfrm>
            <a:off x="5569193" y="2573699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7083167" y="2573699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8476749" y="2573699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7083167" y="4764768"/>
            <a:ext cx="182880" cy="1828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8476749" y="4764768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574166" y="4764768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83167" y="6309321"/>
            <a:ext cx="182880" cy="1828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50810" y="6286500"/>
            <a:ext cx="1634067" cy="2437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本地能力有限</a:t>
            </a:r>
          </a:p>
        </p:txBody>
      </p:sp>
      <p:sp>
        <p:nvSpPr>
          <p:cNvPr id="44" name="Oval 43"/>
          <p:cNvSpPr/>
          <p:nvPr/>
        </p:nvSpPr>
        <p:spPr>
          <a:xfrm>
            <a:off x="8948251" y="6309321"/>
            <a:ext cx="182880" cy="18288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15894" y="6286500"/>
            <a:ext cx="1634067" cy="2437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本地能力充足</a:t>
            </a:r>
          </a:p>
        </p:txBody>
      </p:sp>
      <p:sp>
        <p:nvSpPr>
          <p:cNvPr id="48" name="Rectangle: Top Corners Rounded 6"/>
          <p:cNvSpPr/>
          <p:nvPr>
            <p:custDataLst>
              <p:tags r:id="rId7"/>
            </p:custDataLst>
          </p:nvPr>
        </p:nvSpPr>
        <p:spPr>
          <a:xfrm>
            <a:off x="2114745" y="4211639"/>
            <a:ext cx="1929717" cy="201136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0000" rIns="91440" bIns="90000" rtlCol="0" anchor="t"/>
          <a:lstStyle/>
          <a:p>
            <a:pPr algn="ctr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示例</a:t>
            </a:r>
          </a:p>
        </p:txBody>
      </p:sp>
      <p:sp>
        <p:nvSpPr>
          <p:cNvPr id="50" name="Rectangle: Top Corners Rounded 49"/>
          <p:cNvSpPr/>
          <p:nvPr/>
        </p:nvSpPr>
        <p:spPr>
          <a:xfrm>
            <a:off x="2242161" y="4621677"/>
            <a:ext cx="1680909" cy="26144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长材</a:t>
            </a:r>
          </a:p>
        </p:txBody>
      </p:sp>
      <p:sp>
        <p:nvSpPr>
          <p:cNvPr id="52" name="Rectangle: Top Corners Rounded 51"/>
          <p:cNvSpPr/>
          <p:nvPr/>
        </p:nvSpPr>
        <p:spPr>
          <a:xfrm>
            <a:off x="2242161" y="4963798"/>
            <a:ext cx="1680909" cy="26144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扁平材</a:t>
            </a:r>
          </a:p>
        </p:txBody>
      </p:sp>
      <p:sp>
        <p:nvSpPr>
          <p:cNvPr id="53" name="Rectangle: Top Corners Rounded 52"/>
          <p:cNvSpPr/>
          <p:nvPr/>
        </p:nvSpPr>
        <p:spPr>
          <a:xfrm>
            <a:off x="2242161" y="5305918"/>
            <a:ext cx="1680909" cy="26144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电线与电缆</a:t>
            </a:r>
          </a:p>
        </p:txBody>
      </p:sp>
      <p:sp>
        <p:nvSpPr>
          <p:cNvPr id="54" name="Rectangle: Top Corners Rounded 53"/>
          <p:cNvSpPr/>
          <p:nvPr/>
        </p:nvSpPr>
        <p:spPr>
          <a:xfrm>
            <a:off x="2242161" y="5647055"/>
            <a:ext cx="1680909" cy="261446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>
              <a:lumMod val="20000"/>
              <a:lumOff val="80000"/>
              <a:alpha val="7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管材产品</a:t>
            </a:r>
          </a:p>
        </p:txBody>
      </p:sp>
      <p:sp>
        <p:nvSpPr>
          <p:cNvPr id="7" name="Oval 6"/>
          <p:cNvSpPr/>
          <p:nvPr/>
        </p:nvSpPr>
        <p:spPr>
          <a:xfrm>
            <a:off x="7083167" y="6575863"/>
            <a:ext cx="182880" cy="1828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50810" y="6553042"/>
            <a:ext cx="1634067" cy="24372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本地具备部分能力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5715" imgH="5715" progId="TCLayout.ActiveDocument.1">
                  <p:embed/>
                </p:oleObj>
              </mc:Choice>
              <mc:Fallback>
                <p:oleObj name="think-cell Slide" r:id="rId16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048999" cy="640080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巴基斯坦已在钢铁和铜行业中确定了十二个可供投资机会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1" y="1644433"/>
            <a:ext cx="11287124" cy="4044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投资的机遇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1" y="2049285"/>
            <a:ext cx="5589508" cy="303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铁与钢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78615" y="2049285"/>
            <a:ext cx="5589508" cy="303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铜</a:t>
            </a:r>
          </a:p>
        </p:txBody>
      </p:sp>
      <p:sp>
        <p:nvSpPr>
          <p:cNvPr id="7" name="Rectangle: Top Corners Rounded 6"/>
          <p:cNvSpPr/>
          <p:nvPr>
            <p:custDataLst>
              <p:tags r:id="rId2"/>
            </p:custDataLst>
          </p:nvPr>
        </p:nvSpPr>
        <p:spPr>
          <a:xfrm>
            <a:off x="6078613" y="2400691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二次冶炼装置</a:t>
            </a:r>
          </a:p>
        </p:txBody>
      </p:sp>
      <p:sp>
        <p:nvSpPr>
          <p:cNvPr id="8" name="Rectangle 7"/>
          <p:cNvSpPr/>
          <p:nvPr/>
        </p:nvSpPr>
        <p:spPr>
          <a:xfrm>
            <a:off x="6078613" y="2400692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9" name="Rectangle: Top Corners Rounded 6"/>
          <p:cNvSpPr/>
          <p:nvPr>
            <p:custDataLst>
              <p:tags r:id="rId3"/>
            </p:custDataLst>
          </p:nvPr>
        </p:nvSpPr>
        <p:spPr>
          <a:xfrm>
            <a:off x="6078613" y="2918809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精炼与合金化设施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8613" y="2918809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1" name="Rectangle: Top Corners Rounded 6"/>
          <p:cNvSpPr/>
          <p:nvPr>
            <p:custDataLst>
              <p:tags r:id="rId4"/>
            </p:custDataLst>
          </p:nvPr>
        </p:nvSpPr>
        <p:spPr>
          <a:xfrm>
            <a:off x="6078613" y="3436928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电线与导体铸造厂</a:t>
            </a:r>
            <a:endParaRPr lang="en-US" altLang="zh-CN" sz="1400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78613" y="3436929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3" name="Rectangle: Top Corners Rounded 6"/>
          <p:cNvSpPr/>
          <p:nvPr>
            <p:custDataLst>
              <p:tags r:id="rId5"/>
            </p:custDataLst>
          </p:nvPr>
        </p:nvSpPr>
        <p:spPr>
          <a:xfrm>
            <a:off x="6078613" y="3955046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餐具与铝箔轧机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78613" y="3955046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15" name="Rectangle: Top Corners Rounded 6"/>
          <p:cNvSpPr/>
          <p:nvPr>
            <p:custDataLst>
              <p:tags r:id="rId6"/>
            </p:custDataLst>
          </p:nvPr>
        </p:nvSpPr>
        <p:spPr>
          <a:xfrm>
            <a:off x="6078613" y="4473164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铜废料回收与再生处理厂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78613" y="4473165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18" name="Rectangle: Top Corners Rounded 6"/>
          <p:cNvSpPr/>
          <p:nvPr>
            <p:custDataLst>
              <p:tags r:id="rId7"/>
            </p:custDataLst>
          </p:nvPr>
        </p:nvSpPr>
        <p:spPr>
          <a:xfrm>
            <a:off x="380999" y="2400690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本地铁矿石加工（直接还原铁法）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0999" y="2400691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5" name="Rectangle: Top Corners Rounded 6"/>
          <p:cNvSpPr/>
          <p:nvPr>
            <p:custDataLst>
              <p:tags r:id="rId8"/>
            </p:custDataLst>
          </p:nvPr>
        </p:nvSpPr>
        <p:spPr>
          <a:xfrm>
            <a:off x="380999" y="2918810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热轧卷板的制造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0999" y="2918811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1" name="Rectangle: Top Corners Rounded 6"/>
          <p:cNvSpPr/>
          <p:nvPr>
            <p:custDataLst>
              <p:tags r:id="rId9"/>
            </p:custDataLst>
          </p:nvPr>
        </p:nvSpPr>
        <p:spPr>
          <a:xfrm>
            <a:off x="380999" y="3436928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基于电弧炉的长材制造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80999" y="3436928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4" name="Rectangle: Top Corners Rounded 6"/>
          <p:cNvSpPr/>
          <p:nvPr>
            <p:custDataLst>
              <p:tags r:id="rId10"/>
            </p:custDataLst>
          </p:nvPr>
        </p:nvSpPr>
        <p:spPr>
          <a:xfrm>
            <a:off x="380999" y="3955045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无缝管的制造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0999" y="3955047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6" name="Rectangle: Top Corners Rounded 6"/>
          <p:cNvSpPr/>
          <p:nvPr>
            <p:custDataLst>
              <p:tags r:id="rId11"/>
            </p:custDataLst>
          </p:nvPr>
        </p:nvSpPr>
        <p:spPr>
          <a:xfrm>
            <a:off x="380999" y="4473164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冷轧卷板和镀锌钢的制造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80999" y="4473165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5</a:t>
            </a:r>
          </a:p>
        </p:txBody>
      </p:sp>
      <p:pic>
        <p:nvPicPr>
          <p:cNvPr id="2050" name="Picture 2" descr="Ittewfaq Iron Industries - Crunchbase Company Profile &amp; Fundi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52" y="5126505"/>
            <a:ext cx="14573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80999" y="5576585"/>
            <a:ext cx="11287124" cy="681458"/>
            <a:chOff x="380999" y="5442886"/>
            <a:chExt cx="11287124" cy="824564"/>
          </a:xfrm>
        </p:grpSpPr>
        <p:sp>
          <p:nvSpPr>
            <p:cNvPr id="53" name="Rectangle: Top Corners Rounded 6"/>
            <p:cNvSpPr/>
            <p:nvPr>
              <p:custDataLst>
                <p:tags r:id="rId14"/>
              </p:custDataLst>
            </p:nvPr>
          </p:nvSpPr>
          <p:spPr>
            <a:xfrm>
              <a:off x="380999" y="5442886"/>
              <a:ext cx="11287124" cy="824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635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0000" rIns="91440" bIns="90000" rtlCol="0" anchor="t"/>
            <a:lstStyle/>
            <a:p>
              <a:pPr algn="ctr">
                <a:spcBef>
                  <a:spcPts val="600"/>
                </a:spcBef>
                <a:buClr>
                  <a:srgbClr val="000000"/>
                </a:buClr>
                <a:buSzPct val="100000"/>
              </a:pPr>
              <a:endParaRPr lang="en-US" sz="1200" b="1">
                <a:solidFill>
                  <a:schemeClr val="tx1"/>
                </a:solidFill>
                <a:latin typeface="Arial" panose="020B0604020202020204"/>
              </a:endParaRPr>
            </a:p>
          </p:txBody>
        </p:sp>
        <p:pic>
          <p:nvPicPr>
            <p:cNvPr id="55" name="Picture 2" descr="Amreli Steels - Wikipedia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7" y="5568785"/>
              <a:ext cx="903370" cy="507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6" descr="Home - Agha Steel Industr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1423" y="5604113"/>
              <a:ext cx="480982" cy="43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2" descr="Aisha Steel – ASML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955" y="5502645"/>
              <a:ext cx="705046" cy="705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Mughal Steel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 b="25875"/>
            <a:stretch>
              <a:fillRect/>
            </a:stretch>
          </p:blipFill>
          <p:spPr bwMode="auto">
            <a:xfrm>
              <a:off x="5456268" y="5633526"/>
              <a:ext cx="759912" cy="378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International Steels Limited | LinkedIn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729" y="5512984"/>
              <a:ext cx="636430" cy="63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Crescent Steel and Allied Products Limited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143" y="5512984"/>
              <a:ext cx="767088" cy="63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Beco Steel Limited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1171" y="5538536"/>
              <a:ext cx="636430" cy="63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Pakistan Engineering Company - Wikipedia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3199" y="5477296"/>
              <a:ext cx="1066800" cy="7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: Top Corners Rounded 6"/>
          <p:cNvSpPr/>
          <p:nvPr>
            <p:custDataLst>
              <p:tags r:id="rId12"/>
            </p:custDataLst>
          </p:nvPr>
        </p:nvSpPr>
        <p:spPr>
          <a:xfrm>
            <a:off x="6078613" y="4987894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i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铜矿开采与加工（大型项目）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78613" y="4987895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12</a:t>
            </a:r>
          </a:p>
        </p:txBody>
      </p:sp>
      <p:sp>
        <p:nvSpPr>
          <p:cNvPr id="22" name="Rectangle: Top Corners Rounded 6"/>
          <p:cNvSpPr/>
          <p:nvPr>
            <p:custDataLst>
              <p:tags r:id="rId13"/>
            </p:custDataLst>
          </p:nvPr>
        </p:nvSpPr>
        <p:spPr>
          <a:xfrm>
            <a:off x="380999" y="4987894"/>
            <a:ext cx="5589510" cy="4662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>
            <a:solidFill>
              <a:schemeClr val="tx2"/>
            </a:solidFill>
            <a:prstDash val="dash"/>
            <a:miter/>
          </a:ln>
        </p:spPr>
        <p:txBody>
          <a:bodyPr rot="0" spcFirstLastPara="0" vertOverflow="overflow" horzOverflow="overflow" vert="horz" wrap="square" lIns="640080" tIns="91440" rIns="365760" bIns="91440" numCol="1" spcCol="0" rtlCol="0" fromWordArt="0" anchor="ctr" anchorCtr="0" forceAA="0" compatLnSpc="1">
            <a:noAutofit/>
          </a:bodyPr>
          <a:lstStyle/>
          <a:p>
            <a:pPr lvl="0">
              <a:defRPr/>
            </a:pPr>
            <a:r>
              <a:rPr lang="zh-CN" altLang="en-US" sz="1400" i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铁矿开采与钢铁生产（大型项目）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0999" y="4987895"/>
            <a:ext cx="546530" cy="46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ctr"/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chemeClr val="tx2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巴基斯坦为铁、钢和铜行业的投资者提供了有利的投资环境</a:t>
            </a:r>
          </a:p>
        </p:txBody>
      </p:sp>
      <p:sp>
        <p:nvSpPr>
          <p:cNvPr id="8" name="Title 2"/>
          <p:cNvSpPr txBox="1"/>
          <p:nvPr/>
        </p:nvSpPr>
        <p:spPr>
          <a:xfrm>
            <a:off x="3048000" y="67502"/>
            <a:ext cx="8382000" cy="4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2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关键推动因素与激励措施</a:t>
            </a:r>
          </a:p>
        </p:txBody>
      </p:sp>
      <p:sp>
        <p:nvSpPr>
          <p:cNvPr id="6" name="Process0"/>
          <p:cNvSpPr/>
          <p:nvPr/>
        </p:nvSpPr>
        <p:spPr>
          <a:xfrm>
            <a:off x="9906000" y="762000"/>
            <a:ext cx="2286000" cy="609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38100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基础设施激励措施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特殊经济区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电力供应稳定有保障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工业基础设施和土地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激励措施</a:t>
            </a:r>
          </a:p>
        </p:txBody>
      </p:sp>
      <p:sp>
        <p:nvSpPr>
          <p:cNvPr id="7" name="Process0"/>
          <p:cNvSpPr/>
          <p:nvPr/>
        </p:nvSpPr>
        <p:spPr>
          <a:xfrm>
            <a:off x="7620000" y="762000"/>
            <a:ext cx="2286000" cy="6096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18288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chemeClr val="tx2"/>
                </a:solidFill>
                <a:latin typeface="Arial" panose="020B0604020202020204" pitchFamily="34" charset="0"/>
              </a:rPr>
              <a:t>税收与财政激励措施</a:t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减税和免税优惠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原材料进口关税的减免或豁免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为冶金和回收工厂提供优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惠融资渠道</a:t>
            </a:r>
          </a:p>
          <a:p>
            <a:pPr marL="177800" indent="-177800">
              <a:lnSpc>
                <a:spcPct val="90000"/>
              </a:lnSpc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对废料</a:t>
            </a:r>
            <a:r>
              <a:rPr lang="en-US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钢坯出口重新征收监管税，以稳定本地供应</a:t>
            </a:r>
          </a:p>
        </p:txBody>
      </p:sp>
      <p:sp>
        <p:nvSpPr>
          <p:cNvPr id="9" name="Process0"/>
          <p:cNvSpPr/>
          <p:nvPr/>
        </p:nvSpPr>
        <p:spPr>
          <a:xfrm>
            <a:off x="5334000" y="762000"/>
            <a:ext cx="2286000" cy="6096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38100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加快审批流程</a:t>
            </a:r>
            <a:br>
              <a:rPr 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en-US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marL="177800" indent="-177800">
              <a:spcAft>
                <a:spcPts val="300"/>
              </a:spcAft>
              <a:buClr>
                <a:srgbClr val="1E1E1E"/>
              </a:buClr>
              <a:buSzPct val="100000"/>
              <a:buFont typeface="Arial" panose="020B0604020202020204" pitchFamily="34" charset="0"/>
              <a:buChar char="–"/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对关键行业企业实行快速审批制度，铁、钢和铜行业即属其中之</a:t>
            </a:r>
            <a:r>
              <a:rPr lang="zh-CN" altLang="en-US" sz="1300" dirty="0">
                <a:solidFill>
                  <a:schemeClr val="tx1"/>
                </a:solidFill>
                <a:latin typeface="Arial" panose="020B0604020202020204" pitchFamily="34" charset="0"/>
              </a:rPr>
              <a:t>一</a:t>
            </a:r>
          </a:p>
        </p:txBody>
      </p:sp>
      <p:sp>
        <p:nvSpPr>
          <p:cNvPr id="14" name="Process0"/>
          <p:cNvSpPr/>
          <p:nvPr/>
        </p:nvSpPr>
        <p:spPr>
          <a:xfrm>
            <a:off x="3048000" y="762000"/>
            <a:ext cx="2286000" cy="60960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1000" tIns="182880" rIns="381000" bIns="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zh-CN" alt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营商便利度</a:t>
            </a:r>
            <a:br>
              <a:rPr lang="en-US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</a:br>
            <a:endParaRPr lang="en-US" altLang="en-US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SimSun" panose="02010600030101010101" pitchFamily="2" charset="-122"/>
            </a:endParaRP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一各行业持续进行审查、</a:t>
            </a: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简化和放松管制</a:t>
            </a:r>
          </a:p>
          <a:p>
            <a:pPr algn="l">
              <a:lnSpc>
                <a:spcPct val="90000"/>
              </a:lnSpc>
              <a:spcAft>
                <a:spcPts val="300"/>
              </a:spcAft>
            </a:pPr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一站式许可和数字化注册一政府协调公共机构事务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29000" y="6276975"/>
            <a:ext cx="837882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来源</a:t>
            </a:r>
            <a:r>
              <a:rPr lang="en-US" altLang="en-US" sz="11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11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r>
              <a:rPr lang="en-US" altLang="en-US" sz="11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SIFC ,P3A</a:t>
            </a:r>
            <a:r>
              <a:rPr lang="zh-CN" altLang="en-US" sz="11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其他政巴基斯坦府机构</a:t>
            </a:r>
          </a:p>
        </p:txBody>
      </p:sp>
      <p:pic>
        <p:nvPicPr>
          <p:cNvPr id="16" name="Graphic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23000" y="5803900"/>
            <a:ext cx="526183" cy="526183"/>
          </a:xfrm>
          <a:prstGeom prst="rect">
            <a:avLst/>
          </a:prstGeom>
        </p:spPr>
      </p:pic>
      <p:pic>
        <p:nvPicPr>
          <p:cNvPr id="17" name="Graphic 15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2531" y="5800683"/>
            <a:ext cx="519339" cy="526183"/>
          </a:xfrm>
          <a:prstGeom prst="rect">
            <a:avLst/>
          </a:prstGeom>
        </p:spPr>
      </p:pic>
      <p:sp>
        <p:nvSpPr>
          <p:cNvPr id="18" name="Freeform: Shape 17"/>
          <p:cNvSpPr/>
          <p:nvPr/>
        </p:nvSpPr>
        <p:spPr>
          <a:xfrm>
            <a:off x="8485045" y="5774374"/>
            <a:ext cx="536889" cy="578801"/>
          </a:xfrm>
          <a:custGeom>
            <a:avLst/>
            <a:gdLst>
              <a:gd name="connsiteX0" fmla="*/ 242888 w 762000"/>
              <a:gd name="connsiteY0" fmla="*/ 252413 h 714375"/>
              <a:gd name="connsiteX1" fmla="*/ 47625 w 762000"/>
              <a:gd name="connsiteY1" fmla="*/ 416719 h 714375"/>
              <a:gd name="connsiteX2" fmla="*/ 47625 w 762000"/>
              <a:gd name="connsiteY2" fmla="*/ 666750 h 714375"/>
              <a:gd name="connsiteX3" fmla="*/ 711994 w 762000"/>
              <a:gd name="connsiteY3" fmla="*/ 666750 h 714375"/>
              <a:gd name="connsiteX4" fmla="*/ 711994 w 762000"/>
              <a:gd name="connsiteY4" fmla="*/ 319087 h 714375"/>
              <a:gd name="connsiteX5" fmla="*/ 604838 w 762000"/>
              <a:gd name="connsiteY5" fmla="*/ 440531 h 714375"/>
              <a:gd name="connsiteX6" fmla="*/ 578644 w 762000"/>
              <a:gd name="connsiteY6" fmla="*/ 471487 h 714375"/>
              <a:gd name="connsiteX7" fmla="*/ 545306 w 762000"/>
              <a:gd name="connsiteY7" fmla="*/ 450056 h 714375"/>
              <a:gd name="connsiteX8" fmla="*/ 238125 w 762000"/>
              <a:gd name="connsiteY8" fmla="*/ 190500 h 714375"/>
              <a:gd name="connsiteX9" fmla="*/ 571500 w 762000"/>
              <a:gd name="connsiteY9" fmla="*/ 407194 h 714375"/>
              <a:gd name="connsiteX10" fmla="*/ 762000 w 762000"/>
              <a:gd name="connsiteY10" fmla="*/ 190500 h 714375"/>
              <a:gd name="connsiteX11" fmla="*/ 762000 w 762000"/>
              <a:gd name="connsiteY11" fmla="*/ 714375 h 714375"/>
              <a:gd name="connsiteX12" fmla="*/ 0 w 762000"/>
              <a:gd name="connsiteY12" fmla="*/ 714375 h 714375"/>
              <a:gd name="connsiteX13" fmla="*/ 0 w 762000"/>
              <a:gd name="connsiteY13" fmla="*/ 392906 h 714375"/>
              <a:gd name="connsiteX14" fmla="*/ 209550 w 762000"/>
              <a:gd name="connsiteY14" fmla="*/ 0 h 714375"/>
              <a:gd name="connsiteX15" fmla="*/ 538163 w 762000"/>
              <a:gd name="connsiteY15" fmla="*/ 211931 h 714375"/>
              <a:gd name="connsiteX16" fmla="*/ 683011 w 762000"/>
              <a:gd name="connsiteY16" fmla="*/ 47625 h 714375"/>
              <a:gd name="connsiteX17" fmla="*/ 642937 w 762000"/>
              <a:gd name="connsiteY17" fmla="*/ 47625 h 714375"/>
              <a:gd name="connsiteX18" fmla="*/ 642937 w 762000"/>
              <a:gd name="connsiteY18" fmla="*/ 0 h 714375"/>
              <a:gd name="connsiteX19" fmla="*/ 762000 w 762000"/>
              <a:gd name="connsiteY19" fmla="*/ 0 h 714375"/>
              <a:gd name="connsiteX20" fmla="*/ 762000 w 762000"/>
              <a:gd name="connsiteY20" fmla="*/ 119063 h 714375"/>
              <a:gd name="connsiteX21" fmla="*/ 714375 w 762000"/>
              <a:gd name="connsiteY21" fmla="*/ 119063 h 714375"/>
              <a:gd name="connsiteX22" fmla="*/ 714375 w 762000"/>
              <a:gd name="connsiteY22" fmla="*/ 83373 h 714375"/>
              <a:gd name="connsiteX23" fmla="*/ 545306 w 762000"/>
              <a:gd name="connsiteY23" fmla="*/ 273844 h 714375"/>
              <a:gd name="connsiteX24" fmla="*/ 211931 w 762000"/>
              <a:gd name="connsiteY24" fmla="*/ 59531 h 714375"/>
              <a:gd name="connsiteX25" fmla="*/ 0 w 762000"/>
              <a:gd name="connsiteY25" fmla="*/ 240506 h 714375"/>
              <a:gd name="connsiteX26" fmla="*/ 0 w 762000"/>
              <a:gd name="connsiteY26" fmla="*/ 176212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62000" h="714375">
                <a:moveTo>
                  <a:pt x="242888" y="252413"/>
                </a:moveTo>
                <a:lnTo>
                  <a:pt x="47625" y="416719"/>
                </a:lnTo>
                <a:lnTo>
                  <a:pt x="47625" y="666750"/>
                </a:lnTo>
                <a:lnTo>
                  <a:pt x="711994" y="666750"/>
                </a:lnTo>
                <a:lnTo>
                  <a:pt x="711994" y="319087"/>
                </a:lnTo>
                <a:lnTo>
                  <a:pt x="604838" y="440531"/>
                </a:lnTo>
                <a:lnTo>
                  <a:pt x="578644" y="471487"/>
                </a:lnTo>
                <a:lnTo>
                  <a:pt x="545306" y="450056"/>
                </a:lnTo>
                <a:close/>
                <a:moveTo>
                  <a:pt x="238125" y="190500"/>
                </a:moveTo>
                <a:lnTo>
                  <a:pt x="571500" y="407194"/>
                </a:lnTo>
                <a:lnTo>
                  <a:pt x="762000" y="190500"/>
                </a:lnTo>
                <a:lnTo>
                  <a:pt x="762000" y="714375"/>
                </a:lnTo>
                <a:lnTo>
                  <a:pt x="0" y="714375"/>
                </a:lnTo>
                <a:lnTo>
                  <a:pt x="0" y="392906"/>
                </a:lnTo>
                <a:close/>
                <a:moveTo>
                  <a:pt x="209550" y="0"/>
                </a:moveTo>
                <a:lnTo>
                  <a:pt x="538163" y="211931"/>
                </a:lnTo>
                <a:lnTo>
                  <a:pt x="683011" y="47625"/>
                </a:lnTo>
                <a:lnTo>
                  <a:pt x="642937" y="47625"/>
                </a:lnTo>
                <a:lnTo>
                  <a:pt x="642937" y="0"/>
                </a:lnTo>
                <a:lnTo>
                  <a:pt x="762000" y="0"/>
                </a:lnTo>
                <a:lnTo>
                  <a:pt x="762000" y="119063"/>
                </a:lnTo>
                <a:lnTo>
                  <a:pt x="714375" y="119063"/>
                </a:lnTo>
                <a:lnTo>
                  <a:pt x="714375" y="83373"/>
                </a:lnTo>
                <a:lnTo>
                  <a:pt x="545306" y="273844"/>
                </a:lnTo>
                <a:lnTo>
                  <a:pt x="211931" y="59531"/>
                </a:lnTo>
                <a:lnTo>
                  <a:pt x="0" y="240506"/>
                </a:lnTo>
                <a:lnTo>
                  <a:pt x="0" y="176212"/>
                </a:lnTo>
                <a:close/>
              </a:path>
            </a:pathLst>
          </a:custGeom>
          <a:solidFill>
            <a:schemeClr val="tx2"/>
          </a:solidFill>
          <a:ln w="2381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600"/>
          </a:p>
        </p:txBody>
      </p:sp>
      <p:pic>
        <p:nvPicPr>
          <p:cNvPr id="19" name="Graphic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13200" y="5803900"/>
            <a:ext cx="526183" cy="5261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zh-CN" altLang="en-US" sz="4000" dirty="0">
                <a:solidFill>
                  <a:srgbClr val="17654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谢谢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00" y="6096000"/>
            <a:ext cx="2159000" cy="575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8" descr="Stress Factors of the Indian Iron &amp; Steel Sector - LSI Financial Services  Private Limit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5"/>
          <a:stretch>
            <a:fillRect/>
          </a:stretch>
        </p:blipFill>
        <p:spPr bwMode="auto">
          <a:xfrm>
            <a:off x="6108068" y="0"/>
            <a:ext cx="608965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ecial Investment Facilitation Council (SIFC) - Embassy of Pakistan Amm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175398"/>
            <a:ext cx="1020342" cy="10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8682" y="1524000"/>
            <a:ext cx="9013825" cy="5334000"/>
          </a:xfrm>
          <a:custGeom>
            <a:avLst/>
            <a:gdLst/>
            <a:ahLst/>
            <a:cxnLst/>
            <a:rect l="l" t="t" r="r" b="b"/>
            <a:pathLst>
              <a:path w="9013825" h="5334000">
                <a:moveTo>
                  <a:pt x="0" y="5334000"/>
                </a:moveTo>
                <a:lnTo>
                  <a:pt x="9013317" y="5334000"/>
                </a:lnTo>
                <a:lnTo>
                  <a:pt x="9013317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7881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92128" y="94488"/>
            <a:ext cx="374903" cy="573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78810" cy="5334000"/>
          </a:xfrm>
          <a:custGeom>
            <a:avLst/>
            <a:gdLst/>
            <a:ahLst/>
            <a:cxnLst/>
            <a:rect l="l" t="t" r="r" b="b"/>
            <a:pathLst>
              <a:path w="3178810" h="5334000">
                <a:moveTo>
                  <a:pt x="0" y="5334000"/>
                </a:moveTo>
                <a:lnTo>
                  <a:pt x="3178683" y="5334000"/>
                </a:lnTo>
                <a:lnTo>
                  <a:pt x="3178683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145279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近</a:t>
            </a:r>
            <a:r>
              <a:rPr sz="3200" b="1" spc="-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期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改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革</a:t>
            </a:r>
            <a:r>
              <a:rPr sz="3200" b="1" spc="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的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经济和充满活力且才华横溢的人</a:t>
            </a:r>
            <a:r>
              <a:rPr sz="3200" b="1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口</a:t>
            </a:r>
            <a:r>
              <a:rPr sz="3200" b="1" spc="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增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强了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该国作为投资目的地的吸引力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000" y="1594103"/>
            <a:ext cx="11603990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巴基斯坦价值主张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96" y="4281039"/>
            <a:ext cx="153766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充满活力的人 口结构和人才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09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6420" y="4353020"/>
            <a:ext cx="1415415" cy="67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 marR="5080" indent="-460375" algn="ctr">
              <a:lnSpc>
                <a:spcPct val="1117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2.55</a:t>
            </a:r>
            <a:r>
              <a:rPr sz="14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亿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endParaRPr lang="en-US" sz="1400" spc="-12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/>
            <a:r>
              <a:rPr sz="1400" spc="-50" dirty="0" err="1">
                <a:solidFill>
                  <a:srgbClr val="1E1E1E"/>
                </a:solidFill>
                <a:latin typeface="SimSun"/>
                <a:cs typeface="SimSun"/>
              </a:rPr>
              <a:t>人口庞大且不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断</a:t>
            </a:r>
            <a:endParaRPr lang="en-US" sz="140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 algn="ctr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增长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84191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7" y="1910969"/>
                </a:lnTo>
                <a:lnTo>
                  <a:pt x="239826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87771" y="4378785"/>
            <a:ext cx="1009015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64%</a:t>
            </a: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岁以下人口</a:t>
            </a:r>
            <a:r>
              <a:rPr sz="1400" spc="-7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2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00873" y="4377531"/>
            <a:ext cx="14979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-15" dirty="0" err="1">
                <a:solidFill>
                  <a:srgbClr val="1E1E1E"/>
                </a:solidFill>
                <a:latin typeface="SimSun"/>
                <a:cs typeface="SimSun"/>
              </a:rPr>
              <a:t>全球第</a:t>
            </a:r>
            <a:endParaRPr lang="en-US" sz="1400" spc="-15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七大</a:t>
            </a:r>
            <a:endParaRPr lang="en-US" sz="14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劳动力</a:t>
            </a:r>
            <a:r>
              <a:rPr sz="1400" baseline="24691" dirty="0">
                <a:solidFill>
                  <a:srgbClr val="1E1E1E"/>
                </a:solidFill>
                <a:latin typeface="SimSun"/>
                <a:cs typeface="SimSun"/>
              </a:rPr>
              <a:t>8</a:t>
            </a:r>
            <a:endParaRPr sz="1400" baseline="24691" dirty="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37192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8" y="1910969"/>
                </a:lnTo>
                <a:lnTo>
                  <a:pt x="2398268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68281" y="4368894"/>
            <a:ext cx="169278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每年有</a:t>
            </a:r>
            <a:endParaRPr lang="en-US" sz="140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200</a:t>
            </a:r>
            <a:r>
              <a:rPr sz="14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万</a:t>
            </a:r>
            <a:endParaRPr lang="en-US" sz="14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大学生入学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9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16633" y="5646546"/>
            <a:ext cx="146050" cy="229870"/>
          </a:xfrm>
          <a:custGeom>
            <a:avLst/>
            <a:gdLst/>
            <a:ahLst/>
            <a:cxnLst/>
            <a:rect l="l" t="t" r="r" b="b"/>
            <a:pathLst>
              <a:path w="146050" h="229870">
                <a:moveTo>
                  <a:pt x="95884" y="0"/>
                </a:moveTo>
                <a:lnTo>
                  <a:pt x="0" y="0"/>
                </a:lnTo>
                <a:lnTo>
                  <a:pt x="39496" y="229425"/>
                </a:lnTo>
                <a:lnTo>
                  <a:pt x="100329" y="229425"/>
                </a:lnTo>
                <a:lnTo>
                  <a:pt x="82549" y="127431"/>
                </a:lnTo>
                <a:lnTo>
                  <a:pt x="145668" y="127431"/>
                </a:lnTo>
                <a:lnTo>
                  <a:pt x="9588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9183" y="5773978"/>
            <a:ext cx="97790" cy="102235"/>
          </a:xfrm>
          <a:custGeom>
            <a:avLst/>
            <a:gdLst/>
            <a:ahLst/>
            <a:cxnLst/>
            <a:rect l="l" t="t" r="r" b="b"/>
            <a:pathLst>
              <a:path w="97789" h="102235">
                <a:moveTo>
                  <a:pt x="63118" y="0"/>
                </a:moveTo>
                <a:lnTo>
                  <a:pt x="0" y="0"/>
                </a:lnTo>
                <a:lnTo>
                  <a:pt x="39877" y="101993"/>
                </a:lnTo>
                <a:lnTo>
                  <a:pt x="41909" y="101993"/>
                </a:lnTo>
                <a:lnTo>
                  <a:pt x="97789" y="89039"/>
                </a:lnTo>
                <a:lnTo>
                  <a:pt x="631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715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6278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15" y="229425"/>
                </a:lnTo>
                <a:lnTo>
                  <a:pt x="83832" y="134607"/>
                </a:lnTo>
                <a:lnTo>
                  <a:pt x="146824" y="134607"/>
                </a:lnTo>
                <a:lnTo>
                  <a:pt x="962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0988" y="5781154"/>
            <a:ext cx="128270" cy="95250"/>
          </a:xfrm>
          <a:custGeom>
            <a:avLst/>
            <a:gdLst/>
            <a:ahLst/>
            <a:cxnLst/>
            <a:rect l="l" t="t" r="r" b="b"/>
            <a:pathLst>
              <a:path w="128269" h="95250">
                <a:moveTo>
                  <a:pt x="62991" y="0"/>
                </a:moveTo>
                <a:lnTo>
                  <a:pt x="0" y="0"/>
                </a:lnTo>
                <a:lnTo>
                  <a:pt x="35686" y="94818"/>
                </a:lnTo>
                <a:lnTo>
                  <a:pt x="94233" y="94818"/>
                </a:lnTo>
                <a:lnTo>
                  <a:pt x="127888" y="5308"/>
                </a:lnTo>
                <a:lnTo>
                  <a:pt x="65023" y="5308"/>
                </a:lnTo>
                <a:lnTo>
                  <a:pt x="6299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4272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7088" y="0"/>
                </a:moveTo>
                <a:lnTo>
                  <a:pt x="16255" y="0"/>
                </a:lnTo>
                <a:lnTo>
                  <a:pt x="0" y="93903"/>
                </a:lnTo>
                <a:lnTo>
                  <a:pt x="60959" y="93903"/>
                </a:lnTo>
                <a:lnTo>
                  <a:pt x="7708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6011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16" y="0"/>
                </a:moveTo>
                <a:lnTo>
                  <a:pt x="52450" y="0"/>
                </a:lnTo>
                <a:lnTo>
                  <a:pt x="0" y="139915"/>
                </a:lnTo>
                <a:lnTo>
                  <a:pt x="62864" y="139915"/>
                </a:lnTo>
                <a:lnTo>
                  <a:pt x="64515" y="135521"/>
                </a:lnTo>
                <a:lnTo>
                  <a:pt x="125348" y="135521"/>
                </a:lnTo>
                <a:lnTo>
                  <a:pt x="14871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76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5973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03" y="229425"/>
                </a:lnTo>
                <a:lnTo>
                  <a:pt x="83896" y="134607"/>
                </a:lnTo>
                <a:lnTo>
                  <a:pt x="146786" y="134607"/>
                </a:lnTo>
                <a:lnTo>
                  <a:pt x="9597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1661" y="5781154"/>
            <a:ext cx="127635" cy="95250"/>
          </a:xfrm>
          <a:custGeom>
            <a:avLst/>
            <a:gdLst/>
            <a:ahLst/>
            <a:cxnLst/>
            <a:rect l="l" t="t" r="r" b="b"/>
            <a:pathLst>
              <a:path w="127634" h="95250">
                <a:moveTo>
                  <a:pt x="62890" y="0"/>
                </a:moveTo>
                <a:lnTo>
                  <a:pt x="0" y="0"/>
                </a:lnTo>
                <a:lnTo>
                  <a:pt x="35623" y="94818"/>
                </a:lnTo>
                <a:lnTo>
                  <a:pt x="94170" y="94818"/>
                </a:lnTo>
                <a:lnTo>
                  <a:pt x="127546" y="5308"/>
                </a:lnTo>
                <a:lnTo>
                  <a:pt x="64896" y="5308"/>
                </a:lnTo>
                <a:lnTo>
                  <a:pt x="62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4844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6962" y="0"/>
                </a:moveTo>
                <a:lnTo>
                  <a:pt x="16002" y="0"/>
                </a:lnTo>
                <a:lnTo>
                  <a:pt x="0" y="93903"/>
                </a:lnTo>
                <a:lnTo>
                  <a:pt x="60667" y="93903"/>
                </a:lnTo>
                <a:lnTo>
                  <a:pt x="7696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6558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80" y="0"/>
                </a:moveTo>
                <a:lnTo>
                  <a:pt x="52514" y="0"/>
                </a:lnTo>
                <a:lnTo>
                  <a:pt x="0" y="139915"/>
                </a:lnTo>
                <a:lnTo>
                  <a:pt x="62649" y="139915"/>
                </a:lnTo>
                <a:lnTo>
                  <a:pt x="64287" y="135521"/>
                </a:lnTo>
                <a:lnTo>
                  <a:pt x="125247" y="135521"/>
                </a:lnTo>
                <a:lnTo>
                  <a:pt x="1487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" y="5646546"/>
            <a:ext cx="180975" cy="229870"/>
          </a:xfrm>
          <a:custGeom>
            <a:avLst/>
            <a:gdLst/>
            <a:ahLst/>
            <a:cxnLst/>
            <a:rect l="l" t="t" r="r" b="b"/>
            <a:pathLst>
              <a:path w="180975" h="229870">
                <a:moveTo>
                  <a:pt x="180479" y="0"/>
                </a:moveTo>
                <a:lnTo>
                  <a:pt x="84505" y="0"/>
                </a:lnTo>
                <a:lnTo>
                  <a:pt x="0" y="216471"/>
                </a:lnTo>
                <a:lnTo>
                  <a:pt x="56133" y="229425"/>
                </a:lnTo>
                <a:lnTo>
                  <a:pt x="57950" y="229425"/>
                </a:lnTo>
                <a:lnTo>
                  <a:pt x="97789" y="127431"/>
                </a:lnTo>
                <a:lnTo>
                  <a:pt x="158521" y="127431"/>
                </a:lnTo>
                <a:lnTo>
                  <a:pt x="18047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454" y="5773978"/>
            <a:ext cx="78740" cy="102235"/>
          </a:xfrm>
          <a:custGeom>
            <a:avLst/>
            <a:gdLst/>
            <a:ahLst/>
            <a:cxnLst/>
            <a:rect l="l" t="t" r="r" b="b"/>
            <a:pathLst>
              <a:path w="78740" h="102235">
                <a:moveTo>
                  <a:pt x="78244" y="0"/>
                </a:moveTo>
                <a:lnTo>
                  <a:pt x="17513" y="0"/>
                </a:lnTo>
                <a:lnTo>
                  <a:pt x="0" y="101993"/>
                </a:lnTo>
                <a:lnTo>
                  <a:pt x="60667" y="101993"/>
                </a:lnTo>
                <a:lnTo>
                  <a:pt x="7824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6563" y="5548248"/>
            <a:ext cx="118110" cy="90805"/>
          </a:xfrm>
          <a:custGeom>
            <a:avLst/>
            <a:gdLst/>
            <a:ahLst/>
            <a:cxnLst/>
            <a:rect l="l" t="t" r="r" b="b"/>
            <a:pathLst>
              <a:path w="118109" h="90804">
                <a:moveTo>
                  <a:pt x="59181" y="0"/>
                </a:moveTo>
                <a:lnTo>
                  <a:pt x="36067" y="3556"/>
                </a:lnTo>
                <a:lnTo>
                  <a:pt x="17271" y="13335"/>
                </a:lnTo>
                <a:lnTo>
                  <a:pt x="4571" y="27686"/>
                </a:lnTo>
                <a:lnTo>
                  <a:pt x="0" y="45351"/>
                </a:lnTo>
                <a:lnTo>
                  <a:pt x="4571" y="62992"/>
                </a:lnTo>
                <a:lnTo>
                  <a:pt x="17271" y="77393"/>
                </a:lnTo>
                <a:lnTo>
                  <a:pt x="36067" y="87109"/>
                </a:lnTo>
                <a:lnTo>
                  <a:pt x="59181" y="90665"/>
                </a:lnTo>
                <a:lnTo>
                  <a:pt x="82168" y="87109"/>
                </a:lnTo>
                <a:lnTo>
                  <a:pt x="100837" y="77393"/>
                </a:lnTo>
                <a:lnTo>
                  <a:pt x="113537" y="62992"/>
                </a:lnTo>
                <a:lnTo>
                  <a:pt x="118109" y="45351"/>
                </a:lnTo>
                <a:lnTo>
                  <a:pt x="113537" y="27686"/>
                </a:lnTo>
                <a:lnTo>
                  <a:pt x="100837" y="13335"/>
                </a:lnTo>
                <a:lnTo>
                  <a:pt x="82168" y="3556"/>
                </a:lnTo>
                <a:lnTo>
                  <a:pt x="5918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7097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69" y="87109"/>
                </a:lnTo>
                <a:lnTo>
                  <a:pt x="100952" y="77393"/>
                </a:lnTo>
                <a:lnTo>
                  <a:pt x="113665" y="62992"/>
                </a:lnTo>
                <a:lnTo>
                  <a:pt x="118237" y="45351"/>
                </a:lnTo>
                <a:lnTo>
                  <a:pt x="113665" y="27686"/>
                </a:lnTo>
                <a:lnTo>
                  <a:pt x="100952" y="13335"/>
                </a:lnTo>
                <a:lnTo>
                  <a:pt x="82169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402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81" y="87109"/>
                </a:lnTo>
                <a:lnTo>
                  <a:pt x="100990" y="77393"/>
                </a:lnTo>
                <a:lnTo>
                  <a:pt x="113665" y="62992"/>
                </a:lnTo>
                <a:lnTo>
                  <a:pt x="118313" y="45351"/>
                </a:lnTo>
                <a:lnTo>
                  <a:pt x="113665" y="27686"/>
                </a:lnTo>
                <a:lnTo>
                  <a:pt x="100990" y="13335"/>
                </a:lnTo>
                <a:lnTo>
                  <a:pt x="82181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568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4" h="370204">
                <a:moveTo>
                  <a:pt x="482892" y="0"/>
                </a:moveTo>
                <a:lnTo>
                  <a:pt x="422529" y="0"/>
                </a:lnTo>
                <a:lnTo>
                  <a:pt x="320509" y="231267"/>
                </a:lnTo>
                <a:lnTo>
                  <a:pt x="0" y="231267"/>
                </a:lnTo>
                <a:lnTo>
                  <a:pt x="152412" y="369951"/>
                </a:lnTo>
                <a:lnTo>
                  <a:pt x="224243" y="369951"/>
                </a:lnTo>
                <a:lnTo>
                  <a:pt x="120726" y="277495"/>
                </a:lnTo>
                <a:lnTo>
                  <a:pt x="362165" y="277495"/>
                </a:lnTo>
                <a:lnTo>
                  <a:pt x="4828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7460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5" h="370204">
                <a:moveTo>
                  <a:pt x="60286" y="0"/>
                </a:moveTo>
                <a:lnTo>
                  <a:pt x="0" y="0"/>
                </a:lnTo>
                <a:lnTo>
                  <a:pt x="120738" y="277495"/>
                </a:lnTo>
                <a:lnTo>
                  <a:pt x="362038" y="277495"/>
                </a:lnTo>
                <a:lnTo>
                  <a:pt x="258660" y="369951"/>
                </a:lnTo>
                <a:lnTo>
                  <a:pt x="330542" y="369951"/>
                </a:lnTo>
                <a:lnTo>
                  <a:pt x="482815" y="231267"/>
                </a:lnTo>
                <a:lnTo>
                  <a:pt x="162394" y="231267"/>
                </a:lnTo>
                <a:lnTo>
                  <a:pt x="6028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000" y="2054351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4051" y="2115018"/>
            <a:ext cx="11729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45" dirty="0">
                <a:solidFill>
                  <a:srgbClr val="1E1E1E"/>
                </a:solidFill>
                <a:latin typeface="SimSun"/>
                <a:cs typeface="SimSun"/>
              </a:rPr>
              <a:t>改革经济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8576" y="2959607"/>
            <a:ext cx="826135" cy="496570"/>
          </a:xfrm>
          <a:custGeom>
            <a:avLst/>
            <a:gdLst/>
            <a:ahLst/>
            <a:cxnLst/>
            <a:rect l="l" t="t" r="r" b="b"/>
            <a:pathLst>
              <a:path w="826135" h="496570">
                <a:moveTo>
                  <a:pt x="210693" y="6731"/>
                </a:moveTo>
                <a:lnTo>
                  <a:pt x="172199" y="14986"/>
                </a:lnTo>
                <a:lnTo>
                  <a:pt x="124764" y="32639"/>
                </a:lnTo>
                <a:lnTo>
                  <a:pt x="83172" y="56007"/>
                </a:lnTo>
                <a:lnTo>
                  <a:pt x="48653" y="84328"/>
                </a:lnTo>
                <a:lnTo>
                  <a:pt x="22453" y="116713"/>
                </a:lnTo>
                <a:lnTo>
                  <a:pt x="5816" y="152527"/>
                </a:lnTo>
                <a:lnTo>
                  <a:pt x="0" y="191008"/>
                </a:lnTo>
                <a:lnTo>
                  <a:pt x="6210" y="231013"/>
                </a:lnTo>
                <a:lnTo>
                  <a:pt x="24003" y="268351"/>
                </a:lnTo>
                <a:lnTo>
                  <a:pt x="52044" y="301752"/>
                </a:lnTo>
                <a:lnTo>
                  <a:pt x="89039" y="330581"/>
                </a:lnTo>
                <a:lnTo>
                  <a:pt x="133692" y="353695"/>
                </a:lnTo>
                <a:lnTo>
                  <a:pt x="0" y="445008"/>
                </a:lnTo>
                <a:lnTo>
                  <a:pt x="0" y="496316"/>
                </a:lnTo>
                <a:lnTo>
                  <a:pt x="246926" y="327533"/>
                </a:lnTo>
                <a:lnTo>
                  <a:pt x="172097" y="327533"/>
                </a:lnTo>
                <a:lnTo>
                  <a:pt x="128181" y="306451"/>
                </a:lnTo>
                <a:lnTo>
                  <a:pt x="96939" y="282702"/>
                </a:lnTo>
                <a:lnTo>
                  <a:pt x="58039" y="224282"/>
                </a:lnTo>
                <a:lnTo>
                  <a:pt x="52717" y="191008"/>
                </a:lnTo>
                <a:lnTo>
                  <a:pt x="56870" y="161290"/>
                </a:lnTo>
                <a:lnTo>
                  <a:pt x="68770" y="133604"/>
                </a:lnTo>
                <a:lnTo>
                  <a:pt x="87731" y="108204"/>
                </a:lnTo>
                <a:lnTo>
                  <a:pt x="112953" y="85852"/>
                </a:lnTo>
                <a:lnTo>
                  <a:pt x="197243" y="85852"/>
                </a:lnTo>
                <a:lnTo>
                  <a:pt x="197243" y="76708"/>
                </a:lnTo>
                <a:lnTo>
                  <a:pt x="195465" y="76708"/>
                </a:lnTo>
                <a:lnTo>
                  <a:pt x="184848" y="73533"/>
                </a:lnTo>
                <a:lnTo>
                  <a:pt x="174459" y="69977"/>
                </a:lnTo>
                <a:lnTo>
                  <a:pt x="164325" y="66167"/>
                </a:lnTo>
                <a:lnTo>
                  <a:pt x="154432" y="61976"/>
                </a:lnTo>
                <a:lnTo>
                  <a:pt x="167728" y="56388"/>
                </a:lnTo>
                <a:lnTo>
                  <a:pt x="181483" y="51435"/>
                </a:lnTo>
                <a:lnTo>
                  <a:pt x="195795" y="46990"/>
                </a:lnTo>
                <a:lnTo>
                  <a:pt x="210693" y="43434"/>
                </a:lnTo>
                <a:lnTo>
                  <a:pt x="210693" y="6731"/>
                </a:lnTo>
                <a:close/>
              </a:path>
              <a:path w="826135" h="496570">
                <a:moveTo>
                  <a:pt x="279527" y="0"/>
                </a:moveTo>
                <a:lnTo>
                  <a:pt x="224193" y="3937"/>
                </a:lnTo>
                <a:lnTo>
                  <a:pt x="210693" y="6731"/>
                </a:lnTo>
                <a:lnTo>
                  <a:pt x="210693" y="43434"/>
                </a:lnTo>
                <a:lnTo>
                  <a:pt x="206273" y="51054"/>
                </a:lnTo>
                <a:lnTo>
                  <a:pt x="202260" y="59309"/>
                </a:lnTo>
                <a:lnTo>
                  <a:pt x="198666" y="67818"/>
                </a:lnTo>
                <a:lnTo>
                  <a:pt x="197243" y="71755"/>
                </a:lnTo>
                <a:lnTo>
                  <a:pt x="197243" y="310261"/>
                </a:lnTo>
                <a:lnTo>
                  <a:pt x="172097" y="327533"/>
                </a:lnTo>
                <a:lnTo>
                  <a:pt x="246926" y="327533"/>
                </a:lnTo>
                <a:lnTo>
                  <a:pt x="309753" y="284480"/>
                </a:lnTo>
                <a:lnTo>
                  <a:pt x="315391" y="280289"/>
                </a:lnTo>
                <a:lnTo>
                  <a:pt x="241363" y="280289"/>
                </a:lnTo>
                <a:lnTo>
                  <a:pt x="240703" y="278638"/>
                </a:lnTo>
                <a:lnTo>
                  <a:pt x="232791" y="238887"/>
                </a:lnTo>
                <a:lnTo>
                  <a:pt x="229882" y="191008"/>
                </a:lnTo>
                <a:lnTo>
                  <a:pt x="230327" y="171704"/>
                </a:lnTo>
                <a:lnTo>
                  <a:pt x="231597" y="153670"/>
                </a:lnTo>
                <a:lnTo>
                  <a:pt x="233616" y="137033"/>
                </a:lnTo>
                <a:lnTo>
                  <a:pt x="236283" y="121666"/>
                </a:lnTo>
                <a:lnTo>
                  <a:pt x="321297" y="121666"/>
                </a:lnTo>
                <a:lnTo>
                  <a:pt x="322999" y="121412"/>
                </a:lnTo>
                <a:lnTo>
                  <a:pt x="329387" y="121412"/>
                </a:lnTo>
                <a:lnTo>
                  <a:pt x="329387" y="87757"/>
                </a:lnTo>
                <a:lnTo>
                  <a:pt x="279552" y="87757"/>
                </a:lnTo>
                <a:lnTo>
                  <a:pt x="262686" y="87249"/>
                </a:lnTo>
                <a:lnTo>
                  <a:pt x="245999" y="85852"/>
                </a:lnTo>
                <a:lnTo>
                  <a:pt x="254889" y="65024"/>
                </a:lnTo>
                <a:lnTo>
                  <a:pt x="263994" y="49784"/>
                </a:lnTo>
                <a:lnTo>
                  <a:pt x="269544" y="43434"/>
                </a:lnTo>
                <a:lnTo>
                  <a:pt x="272338" y="40132"/>
                </a:lnTo>
                <a:lnTo>
                  <a:pt x="278866" y="36068"/>
                </a:lnTo>
                <a:lnTo>
                  <a:pt x="313283" y="36068"/>
                </a:lnTo>
                <a:lnTo>
                  <a:pt x="313283" y="2286"/>
                </a:lnTo>
                <a:lnTo>
                  <a:pt x="279527" y="0"/>
                </a:lnTo>
                <a:close/>
              </a:path>
              <a:path w="826135" h="496570">
                <a:moveTo>
                  <a:pt x="197243" y="85852"/>
                </a:moveTo>
                <a:lnTo>
                  <a:pt x="112953" y="85852"/>
                </a:lnTo>
                <a:lnTo>
                  <a:pt x="129921" y="93853"/>
                </a:lnTo>
                <a:lnTo>
                  <a:pt x="147675" y="100965"/>
                </a:lnTo>
                <a:lnTo>
                  <a:pt x="166268" y="107188"/>
                </a:lnTo>
                <a:lnTo>
                  <a:pt x="185102" y="112395"/>
                </a:lnTo>
                <a:lnTo>
                  <a:pt x="181444" y="133096"/>
                </a:lnTo>
                <a:lnTo>
                  <a:pt x="179082" y="152527"/>
                </a:lnTo>
                <a:lnTo>
                  <a:pt x="178968" y="153670"/>
                </a:lnTo>
                <a:lnTo>
                  <a:pt x="177678" y="171704"/>
                </a:lnTo>
                <a:lnTo>
                  <a:pt x="177700" y="191008"/>
                </a:lnTo>
                <a:lnTo>
                  <a:pt x="177825" y="212852"/>
                </a:lnTo>
                <a:lnTo>
                  <a:pt x="183680" y="261493"/>
                </a:lnTo>
                <a:lnTo>
                  <a:pt x="194144" y="302641"/>
                </a:lnTo>
                <a:lnTo>
                  <a:pt x="197243" y="310261"/>
                </a:lnTo>
                <a:lnTo>
                  <a:pt x="197243" y="85852"/>
                </a:lnTo>
                <a:close/>
              </a:path>
              <a:path w="826135" h="496570">
                <a:moveTo>
                  <a:pt x="329387" y="3429"/>
                </a:moveTo>
                <a:lnTo>
                  <a:pt x="329387" y="208280"/>
                </a:lnTo>
                <a:lnTo>
                  <a:pt x="328282" y="216281"/>
                </a:lnTo>
                <a:lnTo>
                  <a:pt x="271360" y="259715"/>
                </a:lnTo>
                <a:lnTo>
                  <a:pt x="241363" y="280289"/>
                </a:lnTo>
                <a:lnTo>
                  <a:pt x="315391" y="280289"/>
                </a:lnTo>
                <a:lnTo>
                  <a:pt x="318808" y="277749"/>
                </a:lnTo>
                <a:lnTo>
                  <a:pt x="452285" y="176022"/>
                </a:lnTo>
                <a:lnTo>
                  <a:pt x="557530" y="176022"/>
                </a:lnTo>
                <a:lnTo>
                  <a:pt x="557403" y="175641"/>
                </a:lnTo>
                <a:lnTo>
                  <a:pt x="381901" y="175641"/>
                </a:lnTo>
                <a:lnTo>
                  <a:pt x="380949" y="160528"/>
                </a:lnTo>
                <a:lnTo>
                  <a:pt x="379336" y="144907"/>
                </a:lnTo>
                <a:lnTo>
                  <a:pt x="377024" y="128778"/>
                </a:lnTo>
                <a:lnTo>
                  <a:pt x="375678" y="121666"/>
                </a:lnTo>
                <a:lnTo>
                  <a:pt x="375653" y="121412"/>
                </a:lnTo>
                <a:lnTo>
                  <a:pt x="373964" y="112522"/>
                </a:lnTo>
                <a:lnTo>
                  <a:pt x="393014" y="107188"/>
                </a:lnTo>
                <a:lnTo>
                  <a:pt x="411441" y="100965"/>
                </a:lnTo>
                <a:lnTo>
                  <a:pt x="429158" y="93853"/>
                </a:lnTo>
                <a:lnTo>
                  <a:pt x="442252" y="87757"/>
                </a:lnTo>
                <a:lnTo>
                  <a:pt x="446112" y="85852"/>
                </a:lnTo>
                <a:lnTo>
                  <a:pt x="500634" y="85852"/>
                </a:lnTo>
                <a:lnTo>
                  <a:pt x="500634" y="76708"/>
                </a:lnTo>
                <a:lnTo>
                  <a:pt x="363804" y="76708"/>
                </a:lnTo>
                <a:lnTo>
                  <a:pt x="360502" y="67818"/>
                </a:lnTo>
                <a:lnTo>
                  <a:pt x="356857" y="59309"/>
                </a:lnTo>
                <a:lnTo>
                  <a:pt x="352894" y="51054"/>
                </a:lnTo>
                <a:lnTo>
                  <a:pt x="348576" y="43434"/>
                </a:lnTo>
                <a:lnTo>
                  <a:pt x="405066" y="43434"/>
                </a:lnTo>
                <a:lnTo>
                  <a:pt x="405066" y="21336"/>
                </a:lnTo>
                <a:lnTo>
                  <a:pt x="386003" y="14351"/>
                </a:lnTo>
                <a:lnTo>
                  <a:pt x="334581" y="3683"/>
                </a:lnTo>
                <a:lnTo>
                  <a:pt x="329387" y="3429"/>
                </a:lnTo>
                <a:close/>
              </a:path>
              <a:path w="826135" h="496570">
                <a:moveTo>
                  <a:pt x="557530" y="176022"/>
                </a:moveTo>
                <a:lnTo>
                  <a:pt x="452285" y="176022"/>
                </a:lnTo>
                <a:lnTo>
                  <a:pt x="608965" y="252603"/>
                </a:lnTo>
                <a:lnTo>
                  <a:pt x="681228" y="205994"/>
                </a:lnTo>
                <a:lnTo>
                  <a:pt x="604266" y="205994"/>
                </a:lnTo>
                <a:lnTo>
                  <a:pt x="559054" y="183896"/>
                </a:lnTo>
                <a:lnTo>
                  <a:pt x="557530" y="176022"/>
                </a:lnTo>
                <a:close/>
              </a:path>
              <a:path w="826135" h="496570">
                <a:moveTo>
                  <a:pt x="825627" y="81534"/>
                </a:moveTo>
                <a:lnTo>
                  <a:pt x="739140" y="81534"/>
                </a:lnTo>
                <a:lnTo>
                  <a:pt x="686562" y="117348"/>
                </a:lnTo>
                <a:lnTo>
                  <a:pt x="741807" y="117348"/>
                </a:lnTo>
                <a:lnTo>
                  <a:pt x="604266" y="205994"/>
                </a:lnTo>
                <a:lnTo>
                  <a:pt x="681228" y="205994"/>
                </a:lnTo>
                <a:lnTo>
                  <a:pt x="772922" y="146939"/>
                </a:lnTo>
                <a:lnTo>
                  <a:pt x="822081" y="146939"/>
                </a:lnTo>
                <a:lnTo>
                  <a:pt x="825627" y="144526"/>
                </a:lnTo>
                <a:lnTo>
                  <a:pt x="825627" y="81534"/>
                </a:lnTo>
                <a:close/>
              </a:path>
              <a:path w="826135" h="496570">
                <a:moveTo>
                  <a:pt x="329387" y="121412"/>
                </a:moveTo>
                <a:lnTo>
                  <a:pt x="322999" y="121412"/>
                </a:lnTo>
                <a:lnTo>
                  <a:pt x="325678" y="137033"/>
                </a:lnTo>
                <a:lnTo>
                  <a:pt x="327685" y="153670"/>
                </a:lnTo>
                <a:lnTo>
                  <a:pt x="328955" y="171704"/>
                </a:lnTo>
                <a:lnTo>
                  <a:pt x="329387" y="191008"/>
                </a:lnTo>
                <a:lnTo>
                  <a:pt x="329387" y="121412"/>
                </a:lnTo>
                <a:close/>
              </a:path>
              <a:path w="826135" h="496570">
                <a:moveTo>
                  <a:pt x="822081" y="146939"/>
                </a:moveTo>
                <a:lnTo>
                  <a:pt x="772922" y="146939"/>
                </a:lnTo>
                <a:lnTo>
                  <a:pt x="772922" y="179705"/>
                </a:lnTo>
                <a:lnTo>
                  <a:pt x="773938" y="179705"/>
                </a:lnTo>
                <a:lnTo>
                  <a:pt x="822081" y="146939"/>
                </a:lnTo>
                <a:close/>
              </a:path>
              <a:path w="826135" h="496570">
                <a:moveTo>
                  <a:pt x="444347" y="127889"/>
                </a:moveTo>
                <a:lnTo>
                  <a:pt x="381901" y="175641"/>
                </a:lnTo>
                <a:lnTo>
                  <a:pt x="557403" y="175641"/>
                </a:lnTo>
                <a:lnTo>
                  <a:pt x="553331" y="155194"/>
                </a:lnTo>
                <a:lnTo>
                  <a:pt x="500634" y="155194"/>
                </a:lnTo>
                <a:lnTo>
                  <a:pt x="444347" y="127889"/>
                </a:lnTo>
                <a:close/>
              </a:path>
              <a:path w="826135" h="496570">
                <a:moveTo>
                  <a:pt x="500634" y="85852"/>
                </a:moveTo>
                <a:lnTo>
                  <a:pt x="446112" y="85852"/>
                </a:lnTo>
                <a:lnTo>
                  <a:pt x="464388" y="101219"/>
                </a:lnTo>
                <a:lnTo>
                  <a:pt x="479679" y="117983"/>
                </a:lnTo>
                <a:lnTo>
                  <a:pt x="491871" y="136017"/>
                </a:lnTo>
                <a:lnTo>
                  <a:pt x="500634" y="155194"/>
                </a:lnTo>
                <a:lnTo>
                  <a:pt x="500634" y="85852"/>
                </a:lnTo>
                <a:close/>
              </a:path>
              <a:path w="826135" h="496570">
                <a:moveTo>
                  <a:pt x="500634" y="75057"/>
                </a:moveTo>
                <a:lnTo>
                  <a:pt x="500634" y="155194"/>
                </a:lnTo>
                <a:lnTo>
                  <a:pt x="553331" y="155194"/>
                </a:lnTo>
                <a:lnTo>
                  <a:pt x="551688" y="146939"/>
                </a:lnTo>
                <a:lnTo>
                  <a:pt x="551688" y="146685"/>
                </a:lnTo>
                <a:lnTo>
                  <a:pt x="534289" y="112141"/>
                </a:lnTo>
                <a:lnTo>
                  <a:pt x="512191" y="85852"/>
                </a:lnTo>
                <a:lnTo>
                  <a:pt x="507873" y="80899"/>
                </a:lnTo>
                <a:lnTo>
                  <a:pt x="500634" y="75057"/>
                </a:lnTo>
                <a:close/>
              </a:path>
              <a:path w="826135" h="496570">
                <a:moveTo>
                  <a:pt x="321297" y="121666"/>
                </a:moveTo>
                <a:lnTo>
                  <a:pt x="236283" y="121666"/>
                </a:lnTo>
                <a:lnTo>
                  <a:pt x="257657" y="123190"/>
                </a:lnTo>
                <a:lnTo>
                  <a:pt x="268528" y="123698"/>
                </a:lnTo>
                <a:lnTo>
                  <a:pt x="279527" y="123825"/>
                </a:lnTo>
                <a:lnTo>
                  <a:pt x="290436" y="123698"/>
                </a:lnTo>
                <a:lnTo>
                  <a:pt x="301104" y="123190"/>
                </a:lnTo>
                <a:lnTo>
                  <a:pt x="311429" y="122428"/>
                </a:lnTo>
                <a:lnTo>
                  <a:pt x="311619" y="122428"/>
                </a:lnTo>
                <a:lnTo>
                  <a:pt x="321297" y="121666"/>
                </a:lnTo>
                <a:close/>
              </a:path>
              <a:path w="826135" h="496570">
                <a:moveTo>
                  <a:pt x="313283" y="2286"/>
                </a:moveTo>
                <a:lnTo>
                  <a:pt x="313283" y="85852"/>
                </a:lnTo>
                <a:lnTo>
                  <a:pt x="296481" y="87249"/>
                </a:lnTo>
                <a:lnTo>
                  <a:pt x="279552" y="87757"/>
                </a:lnTo>
                <a:lnTo>
                  <a:pt x="329387" y="87757"/>
                </a:lnTo>
                <a:lnTo>
                  <a:pt x="329387" y="3429"/>
                </a:lnTo>
                <a:lnTo>
                  <a:pt x="313283" y="2286"/>
                </a:lnTo>
                <a:close/>
              </a:path>
              <a:path w="826135" h="496570">
                <a:moveTo>
                  <a:pt x="313283" y="36068"/>
                </a:moveTo>
                <a:lnTo>
                  <a:pt x="278866" y="36068"/>
                </a:lnTo>
                <a:lnTo>
                  <a:pt x="285953" y="40132"/>
                </a:lnTo>
                <a:lnTo>
                  <a:pt x="294665" y="49784"/>
                </a:lnTo>
                <a:lnTo>
                  <a:pt x="304101" y="65024"/>
                </a:lnTo>
                <a:lnTo>
                  <a:pt x="313283" y="85852"/>
                </a:lnTo>
                <a:lnTo>
                  <a:pt x="313283" y="36068"/>
                </a:lnTo>
                <a:close/>
              </a:path>
              <a:path w="826135" h="496570">
                <a:moveTo>
                  <a:pt x="197243" y="71755"/>
                </a:moveTo>
                <a:lnTo>
                  <a:pt x="195465" y="76708"/>
                </a:lnTo>
                <a:lnTo>
                  <a:pt x="197243" y="76708"/>
                </a:lnTo>
                <a:lnTo>
                  <a:pt x="197243" y="71755"/>
                </a:lnTo>
                <a:close/>
              </a:path>
              <a:path w="826135" h="496570">
                <a:moveTo>
                  <a:pt x="405066" y="21336"/>
                </a:moveTo>
                <a:lnTo>
                  <a:pt x="405066" y="61849"/>
                </a:lnTo>
                <a:lnTo>
                  <a:pt x="395020" y="66167"/>
                </a:lnTo>
                <a:lnTo>
                  <a:pt x="384962" y="69977"/>
                </a:lnTo>
                <a:lnTo>
                  <a:pt x="374561" y="73533"/>
                </a:lnTo>
                <a:lnTo>
                  <a:pt x="363804" y="76708"/>
                </a:lnTo>
                <a:lnTo>
                  <a:pt x="500634" y="76708"/>
                </a:lnTo>
                <a:lnTo>
                  <a:pt x="500634" y="75057"/>
                </a:lnTo>
                <a:lnTo>
                  <a:pt x="473710" y="53721"/>
                </a:lnTo>
                <a:lnTo>
                  <a:pt x="432752" y="31369"/>
                </a:lnTo>
                <a:lnTo>
                  <a:pt x="405066" y="21336"/>
                </a:lnTo>
                <a:close/>
              </a:path>
              <a:path w="826135" h="496570">
                <a:moveTo>
                  <a:pt x="405066" y="43434"/>
                </a:moveTo>
                <a:lnTo>
                  <a:pt x="348576" y="43434"/>
                </a:lnTo>
                <a:lnTo>
                  <a:pt x="363524" y="46990"/>
                </a:lnTo>
                <a:lnTo>
                  <a:pt x="377952" y="51435"/>
                </a:lnTo>
                <a:lnTo>
                  <a:pt x="391896" y="56388"/>
                </a:lnTo>
                <a:lnTo>
                  <a:pt x="405066" y="61849"/>
                </a:lnTo>
                <a:lnTo>
                  <a:pt x="405066" y="43434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8690" y="3151377"/>
            <a:ext cx="843915" cy="387350"/>
          </a:xfrm>
          <a:custGeom>
            <a:avLst/>
            <a:gdLst/>
            <a:ahLst/>
            <a:cxnLst/>
            <a:rect l="l" t="t" r="r" b="b"/>
            <a:pathLst>
              <a:path w="843914" h="387350">
                <a:moveTo>
                  <a:pt x="843673" y="350900"/>
                </a:moveTo>
                <a:lnTo>
                  <a:pt x="0" y="350900"/>
                </a:lnTo>
                <a:lnTo>
                  <a:pt x="0" y="386968"/>
                </a:lnTo>
                <a:lnTo>
                  <a:pt x="843673" y="386968"/>
                </a:lnTo>
                <a:lnTo>
                  <a:pt x="843673" y="350900"/>
                </a:lnTo>
                <a:close/>
              </a:path>
              <a:path w="843914" h="387350">
                <a:moveTo>
                  <a:pt x="263652" y="181228"/>
                </a:moveTo>
                <a:lnTo>
                  <a:pt x="105448" y="289432"/>
                </a:lnTo>
                <a:lnTo>
                  <a:pt x="105448" y="350900"/>
                </a:lnTo>
                <a:lnTo>
                  <a:pt x="158178" y="350900"/>
                </a:lnTo>
                <a:lnTo>
                  <a:pt x="158178" y="304545"/>
                </a:lnTo>
                <a:lnTo>
                  <a:pt x="263652" y="232536"/>
                </a:lnTo>
                <a:lnTo>
                  <a:pt x="263652" y="181228"/>
                </a:lnTo>
                <a:close/>
              </a:path>
              <a:path w="843914" h="387350">
                <a:moveTo>
                  <a:pt x="421830" y="61213"/>
                </a:moveTo>
                <a:lnTo>
                  <a:pt x="271144" y="176148"/>
                </a:lnTo>
                <a:lnTo>
                  <a:pt x="263652" y="181228"/>
                </a:lnTo>
                <a:lnTo>
                  <a:pt x="263652" y="350900"/>
                </a:lnTo>
                <a:lnTo>
                  <a:pt x="316369" y="350900"/>
                </a:lnTo>
                <a:lnTo>
                  <a:pt x="316369" y="195833"/>
                </a:lnTo>
                <a:lnTo>
                  <a:pt x="421830" y="115442"/>
                </a:lnTo>
                <a:lnTo>
                  <a:pt x="421830" y="61213"/>
                </a:lnTo>
                <a:close/>
              </a:path>
              <a:path w="843914" h="387350">
                <a:moveTo>
                  <a:pt x="444119" y="44195"/>
                </a:moveTo>
                <a:lnTo>
                  <a:pt x="421830" y="61213"/>
                </a:lnTo>
                <a:lnTo>
                  <a:pt x="421830" y="350900"/>
                </a:lnTo>
                <a:lnTo>
                  <a:pt x="474611" y="350900"/>
                </a:lnTo>
                <a:lnTo>
                  <a:pt x="474611" y="103377"/>
                </a:lnTo>
                <a:lnTo>
                  <a:pt x="565162" y="103377"/>
                </a:lnTo>
                <a:lnTo>
                  <a:pt x="444119" y="44195"/>
                </a:lnTo>
                <a:close/>
              </a:path>
              <a:path w="843914" h="387350">
                <a:moveTo>
                  <a:pt x="580021" y="110489"/>
                </a:moveTo>
                <a:lnTo>
                  <a:pt x="580021" y="350900"/>
                </a:lnTo>
                <a:lnTo>
                  <a:pt x="632726" y="350900"/>
                </a:lnTo>
                <a:lnTo>
                  <a:pt x="632726" y="153415"/>
                </a:lnTo>
                <a:lnTo>
                  <a:pt x="680363" y="122173"/>
                </a:lnTo>
                <a:lnTo>
                  <a:pt x="604024" y="122173"/>
                </a:lnTo>
                <a:lnTo>
                  <a:pt x="580021" y="110489"/>
                </a:lnTo>
                <a:close/>
              </a:path>
              <a:path w="843914" h="387350">
                <a:moveTo>
                  <a:pt x="790968" y="0"/>
                </a:moveTo>
                <a:lnTo>
                  <a:pt x="738263" y="34416"/>
                </a:lnTo>
                <a:lnTo>
                  <a:pt x="738263" y="350900"/>
                </a:lnTo>
                <a:lnTo>
                  <a:pt x="790968" y="350900"/>
                </a:lnTo>
                <a:lnTo>
                  <a:pt x="790968" y="0"/>
                </a:lnTo>
                <a:close/>
              </a:path>
              <a:path w="843914" h="387350">
                <a:moveTo>
                  <a:pt x="565162" y="103377"/>
                </a:moveTo>
                <a:lnTo>
                  <a:pt x="474611" y="103377"/>
                </a:lnTo>
                <a:lnTo>
                  <a:pt x="580021" y="155066"/>
                </a:lnTo>
                <a:lnTo>
                  <a:pt x="580021" y="110489"/>
                </a:lnTo>
                <a:lnTo>
                  <a:pt x="565162" y="103377"/>
                </a:lnTo>
                <a:close/>
              </a:path>
              <a:path w="843914" h="387350">
                <a:moveTo>
                  <a:pt x="738263" y="34416"/>
                </a:moveTo>
                <a:lnTo>
                  <a:pt x="604024" y="122173"/>
                </a:lnTo>
                <a:lnTo>
                  <a:pt x="680363" y="122173"/>
                </a:lnTo>
                <a:lnTo>
                  <a:pt x="738263" y="84200"/>
                </a:lnTo>
                <a:lnTo>
                  <a:pt x="738263" y="3441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9216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22322" y="2238470"/>
            <a:ext cx="1174750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005C2E"/>
                </a:solidFill>
                <a:latin typeface="Arial"/>
                <a:cs typeface="Arial"/>
              </a:rPr>
              <a:t>.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万亿美元</a:t>
            </a:r>
            <a:r>
              <a:rPr sz="1350" b="1" baseline="24691" dirty="0">
                <a:solidFill>
                  <a:srgbClr val="005C2E"/>
                </a:solidFill>
                <a:latin typeface="SimSun"/>
                <a:cs typeface="SimSun"/>
              </a:rPr>
              <a:t>1</a:t>
            </a:r>
            <a:endParaRPr sz="1350" b="1" baseline="24691" dirty="0">
              <a:latin typeface="SimSun"/>
              <a:cs typeface="SimSun"/>
            </a:endParaRPr>
          </a:p>
          <a:p>
            <a:pPr marL="12700" marR="5080" indent="-20955" algn="ctr">
              <a:spcBef>
                <a:spcPts val="940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205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spc="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年预计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GD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目前为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4100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亿美元以 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上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58184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856735" y="2291593"/>
            <a:ext cx="1407795" cy="882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67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B-</a:t>
            </a:r>
          </a:p>
          <a:p>
            <a:pPr algn="ctr">
              <a:lnSpc>
                <a:spcPts val="1670"/>
              </a:lnSpc>
            </a:pPr>
            <a:endParaRPr lang="en-US" sz="1400" spc="-15" dirty="0">
              <a:solidFill>
                <a:srgbClr val="1E1E1E"/>
              </a:solidFill>
              <a:latin typeface="SimSun"/>
              <a:cs typeface="SimSun"/>
            </a:endParaRPr>
          </a:p>
          <a:p>
            <a:pPr algn="ctr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信用评级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从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CC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 algn="ctr">
              <a:spcBef>
                <a:spcPts val="120"/>
              </a:spcBef>
            </a:pP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提升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04103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68822" y="2282666"/>
            <a:ext cx="126301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algn="ctr">
              <a:lnSpc>
                <a:spcPct val="100000"/>
              </a:lnSpc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前</a:t>
            </a:r>
            <a:r>
              <a:rPr sz="1400" b="1" spc="-315" dirty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名</a:t>
            </a:r>
            <a:endParaRPr sz="1400" b="1" dirty="0">
              <a:latin typeface="SimSun"/>
              <a:cs typeface="SimSun"/>
            </a:endParaRPr>
          </a:p>
          <a:p>
            <a:pPr algn="ctr">
              <a:lnSpc>
                <a:spcPts val="1370"/>
              </a:lnSpc>
              <a:spcBef>
                <a:spcPts val="455"/>
              </a:spcBef>
            </a:pPr>
            <a:endParaRPr lang="en-US" sz="1400" spc="-20" dirty="0">
              <a:solidFill>
                <a:srgbClr val="1E1E1E"/>
              </a:solidFill>
              <a:latin typeface="SimSun"/>
              <a:cs typeface="SimSun"/>
            </a:endParaRPr>
          </a:p>
          <a:p>
            <a:pPr algn="ctr">
              <a:spcBef>
                <a:spcPts val="455"/>
              </a:spcBef>
            </a:pPr>
            <a:r>
              <a:rPr sz="1400" spc="-20" dirty="0" err="1">
                <a:solidFill>
                  <a:srgbClr val="1E1E1E"/>
                </a:solidFill>
                <a:latin typeface="SimSun"/>
                <a:cs typeface="SimSun"/>
              </a:rPr>
              <a:t>商业准入法规排</a:t>
            </a:r>
            <a:endParaRPr sz="1400" dirty="0">
              <a:latin typeface="SimSun"/>
              <a:cs typeface="SimSun"/>
            </a:endParaRPr>
          </a:p>
          <a:p>
            <a:pPr marL="15240" algn="ctr"/>
            <a:r>
              <a:rPr sz="2100" spc="-22" baseline="-13888" dirty="0">
                <a:solidFill>
                  <a:srgbClr val="1E1E1E"/>
                </a:solidFill>
                <a:latin typeface="SimSun"/>
                <a:cs typeface="SimSun"/>
              </a:rPr>
              <a:t>名</a:t>
            </a:r>
            <a:r>
              <a:rPr sz="900" dirty="0">
                <a:solidFill>
                  <a:srgbClr val="1E1E1E"/>
                </a:solidFill>
                <a:latin typeface="SimSun"/>
                <a:cs typeface="SimSun"/>
              </a:rPr>
              <a:t>4</a:t>
            </a:r>
            <a:endParaRPr sz="900" dirty="0">
              <a:latin typeface="SimSun"/>
              <a:cs typeface="SimSu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53071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02040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4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80528" y="2289270"/>
            <a:ext cx="1235455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>
                <a:solidFill>
                  <a:srgbClr val="005C2E"/>
                </a:solidFill>
                <a:latin typeface="SimSun"/>
                <a:cs typeface="SimSun"/>
              </a:rPr>
              <a:t>稳定的通货</a:t>
            </a:r>
            <a:endParaRPr lang="en-US" sz="1400" b="1" spc="-15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>
                <a:solidFill>
                  <a:srgbClr val="005C2E"/>
                </a:solidFill>
                <a:latin typeface="SimSun"/>
                <a:cs typeface="SimSun"/>
              </a:rPr>
              <a:t>膨胀</a:t>
            </a:r>
            <a:endParaRPr sz="1400" b="1" dirty="0">
              <a:latin typeface="SimSun"/>
              <a:cs typeface="SimSun"/>
            </a:endParaRPr>
          </a:p>
          <a:p>
            <a:pPr marL="12700" marR="5080" algn="ctr">
              <a:spcBef>
                <a:spcPts val="56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处于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196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年以来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的最低水平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5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338816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34093" y="2282920"/>
            <a:ext cx="24136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7820" algn="l"/>
              </a:tabLst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稳定货币</a:t>
            </a:r>
            <a:r>
              <a:rPr sz="1400" spc="-15" dirty="0">
                <a:solidFill>
                  <a:srgbClr val="005C2E"/>
                </a:solidFill>
                <a:latin typeface="SimSun"/>
                <a:cs typeface="SimSun"/>
              </a:rPr>
              <a:t>	</a:t>
            </a:r>
            <a:r>
              <a:rPr sz="2100" b="1" spc="-30" baseline="1984" dirty="0">
                <a:solidFill>
                  <a:srgbClr val="005C2E"/>
                </a:solidFill>
                <a:latin typeface="Arial"/>
                <a:cs typeface="Arial"/>
              </a:rPr>
              <a:t>5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年免税期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864345" y="2743541"/>
            <a:ext cx="126555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1430" algn="ctr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自</a:t>
            </a:r>
            <a:r>
              <a:rPr sz="1400" spc="-29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202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E1E1E"/>
                </a:solidFill>
                <a:latin typeface="SimSun"/>
                <a:cs typeface="SimSun"/>
              </a:rPr>
              <a:t>年起与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国际货币基金组 织协调实现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48925" y="2746089"/>
            <a:ext cx="1447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 algn="ctr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以及经济特区的其他财政和贸易激励措施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6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19855" y="3535679"/>
            <a:ext cx="12801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9855" y="3511296"/>
            <a:ext cx="200660" cy="417195"/>
          </a:xfrm>
          <a:custGeom>
            <a:avLst/>
            <a:gdLst/>
            <a:ahLst/>
            <a:cxnLst/>
            <a:rect l="l" t="t" r="r" b="b"/>
            <a:pathLst>
              <a:path w="200660" h="417195">
                <a:moveTo>
                  <a:pt x="72771" y="0"/>
                </a:moveTo>
                <a:lnTo>
                  <a:pt x="0" y="24383"/>
                </a:lnTo>
                <a:lnTo>
                  <a:pt x="127508" y="35432"/>
                </a:lnTo>
                <a:lnTo>
                  <a:pt x="127762" y="417194"/>
                </a:lnTo>
                <a:lnTo>
                  <a:pt x="200660" y="392810"/>
                </a:lnTo>
                <a:lnTo>
                  <a:pt x="200406" y="11048"/>
                </a:lnTo>
                <a:lnTo>
                  <a:pt x="7277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0128" y="3761232"/>
            <a:ext cx="289560" cy="17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2152" y="3496055"/>
            <a:ext cx="118872" cy="42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51832" y="3401567"/>
            <a:ext cx="536448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8991" y="3514344"/>
            <a:ext cx="267970" cy="332105"/>
          </a:xfrm>
          <a:custGeom>
            <a:avLst/>
            <a:gdLst/>
            <a:ahLst/>
            <a:cxnLst/>
            <a:rect l="l" t="t" r="r" b="b"/>
            <a:pathLst>
              <a:path w="267970" h="332104">
                <a:moveTo>
                  <a:pt x="9524" y="160909"/>
                </a:moveTo>
                <a:lnTo>
                  <a:pt x="0" y="179197"/>
                </a:lnTo>
                <a:lnTo>
                  <a:pt x="1904" y="203073"/>
                </a:lnTo>
                <a:lnTo>
                  <a:pt x="76961" y="321056"/>
                </a:lnTo>
                <a:lnTo>
                  <a:pt x="98170" y="331851"/>
                </a:lnTo>
                <a:lnTo>
                  <a:pt x="106806" y="328930"/>
                </a:lnTo>
                <a:lnTo>
                  <a:pt x="114426" y="322326"/>
                </a:lnTo>
                <a:lnTo>
                  <a:pt x="116204" y="320294"/>
                </a:lnTo>
                <a:lnTo>
                  <a:pt x="118490" y="316357"/>
                </a:lnTo>
                <a:lnTo>
                  <a:pt x="164544" y="222504"/>
                </a:lnTo>
                <a:lnTo>
                  <a:pt x="100964" y="222504"/>
                </a:lnTo>
                <a:lnTo>
                  <a:pt x="97789" y="221996"/>
                </a:lnTo>
                <a:lnTo>
                  <a:pt x="52069" y="169418"/>
                </a:lnTo>
                <a:lnTo>
                  <a:pt x="49783" y="166878"/>
                </a:lnTo>
                <a:lnTo>
                  <a:pt x="9524" y="160909"/>
                </a:lnTo>
                <a:close/>
              </a:path>
              <a:path w="267970" h="332104">
                <a:moveTo>
                  <a:pt x="256539" y="0"/>
                </a:moveTo>
                <a:lnTo>
                  <a:pt x="100964" y="222504"/>
                </a:lnTo>
                <a:lnTo>
                  <a:pt x="164544" y="222504"/>
                </a:lnTo>
                <a:lnTo>
                  <a:pt x="265937" y="15875"/>
                </a:lnTo>
                <a:lnTo>
                  <a:pt x="267715" y="12954"/>
                </a:lnTo>
                <a:lnTo>
                  <a:pt x="263143" y="2159"/>
                </a:lnTo>
                <a:lnTo>
                  <a:pt x="256539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76415" y="3898391"/>
            <a:ext cx="622300" cy="36195"/>
          </a:xfrm>
          <a:custGeom>
            <a:avLst/>
            <a:gdLst/>
            <a:ahLst/>
            <a:cxnLst/>
            <a:rect l="l" t="t" r="r" b="b"/>
            <a:pathLst>
              <a:path w="622300" h="36195">
                <a:moveTo>
                  <a:pt x="310896" y="0"/>
                </a:moveTo>
                <a:lnTo>
                  <a:pt x="228219" y="634"/>
                </a:lnTo>
                <a:lnTo>
                  <a:pt x="153924" y="2412"/>
                </a:lnTo>
                <a:lnTo>
                  <a:pt x="91059" y="5333"/>
                </a:lnTo>
                <a:lnTo>
                  <a:pt x="42418" y="8889"/>
                </a:lnTo>
                <a:lnTo>
                  <a:pt x="0" y="18033"/>
                </a:lnTo>
                <a:lnTo>
                  <a:pt x="11049" y="22859"/>
                </a:lnTo>
                <a:lnTo>
                  <a:pt x="91059" y="30860"/>
                </a:lnTo>
                <a:lnTo>
                  <a:pt x="153924" y="33654"/>
                </a:lnTo>
                <a:lnTo>
                  <a:pt x="228219" y="35432"/>
                </a:lnTo>
                <a:lnTo>
                  <a:pt x="310896" y="36067"/>
                </a:lnTo>
                <a:lnTo>
                  <a:pt x="393573" y="35432"/>
                </a:lnTo>
                <a:lnTo>
                  <a:pt x="467741" y="33654"/>
                </a:lnTo>
                <a:lnTo>
                  <a:pt x="530733" y="30860"/>
                </a:lnTo>
                <a:lnTo>
                  <a:pt x="579247" y="27177"/>
                </a:lnTo>
                <a:lnTo>
                  <a:pt x="621792" y="18033"/>
                </a:lnTo>
                <a:lnTo>
                  <a:pt x="610616" y="13207"/>
                </a:lnTo>
                <a:lnTo>
                  <a:pt x="530733" y="5333"/>
                </a:lnTo>
                <a:lnTo>
                  <a:pt x="467741" y="2412"/>
                </a:lnTo>
                <a:lnTo>
                  <a:pt x="393573" y="634"/>
                </a:lnTo>
                <a:lnTo>
                  <a:pt x="31089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71488" y="3645408"/>
            <a:ext cx="313944" cy="39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34911" y="3666744"/>
            <a:ext cx="360045" cy="213360"/>
          </a:xfrm>
          <a:custGeom>
            <a:avLst/>
            <a:gdLst/>
            <a:ahLst/>
            <a:cxnLst/>
            <a:rect l="l" t="t" r="r" b="b"/>
            <a:pathLst>
              <a:path w="360045" h="213360">
                <a:moveTo>
                  <a:pt x="356489" y="0"/>
                </a:moveTo>
                <a:lnTo>
                  <a:pt x="12446" y="0"/>
                </a:lnTo>
                <a:lnTo>
                  <a:pt x="9144" y="3301"/>
                </a:lnTo>
                <a:lnTo>
                  <a:pt x="0" y="205993"/>
                </a:lnTo>
                <a:lnTo>
                  <a:pt x="0" y="210311"/>
                </a:lnTo>
                <a:lnTo>
                  <a:pt x="3048" y="213359"/>
                </a:lnTo>
                <a:lnTo>
                  <a:pt x="347218" y="213232"/>
                </a:lnTo>
                <a:lnTo>
                  <a:pt x="350520" y="210057"/>
                </a:lnTo>
                <a:lnTo>
                  <a:pt x="359664" y="7238"/>
                </a:lnTo>
                <a:lnTo>
                  <a:pt x="359664" y="3047"/>
                </a:lnTo>
                <a:lnTo>
                  <a:pt x="35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25768" y="3672840"/>
            <a:ext cx="374650" cy="222250"/>
          </a:xfrm>
          <a:custGeom>
            <a:avLst/>
            <a:gdLst/>
            <a:ahLst/>
            <a:cxnLst/>
            <a:rect l="l" t="t" r="r" b="b"/>
            <a:pathLst>
              <a:path w="374650" h="222250">
                <a:moveTo>
                  <a:pt x="371221" y="0"/>
                </a:moveTo>
                <a:lnTo>
                  <a:pt x="12954" y="127"/>
                </a:lnTo>
                <a:lnTo>
                  <a:pt x="9525" y="3429"/>
                </a:lnTo>
                <a:lnTo>
                  <a:pt x="0" y="214503"/>
                </a:lnTo>
                <a:lnTo>
                  <a:pt x="0" y="218947"/>
                </a:lnTo>
                <a:lnTo>
                  <a:pt x="3302" y="222122"/>
                </a:lnTo>
                <a:lnTo>
                  <a:pt x="361442" y="221996"/>
                </a:lnTo>
                <a:lnTo>
                  <a:pt x="364871" y="218694"/>
                </a:lnTo>
                <a:lnTo>
                  <a:pt x="374523" y="7620"/>
                </a:lnTo>
                <a:lnTo>
                  <a:pt x="374523" y="3175"/>
                </a:lnTo>
                <a:lnTo>
                  <a:pt x="37122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7148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28003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451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905" y="5968"/>
                </a:lnTo>
                <a:lnTo>
                  <a:pt x="9905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41032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841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778" y="9270"/>
                </a:lnTo>
                <a:lnTo>
                  <a:pt x="9778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97675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54190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59295" y="3700271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484" y="0"/>
                </a:lnTo>
              </a:path>
            </a:pathLst>
          </a:custGeom>
          <a:ln w="6096">
            <a:solidFill>
              <a:srgbClr val="6EAC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47104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650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49402" y="42926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49643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3365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05905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962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523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62166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49402" y="42926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1588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571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49408" y="42926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18554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132" y="0"/>
                </a:moveTo>
                <a:lnTo>
                  <a:pt x="4571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227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13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468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094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2798" y="49149"/>
                </a:lnTo>
                <a:lnTo>
                  <a:pt x="46227" y="49022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41007" y="3675888"/>
            <a:ext cx="344424" cy="207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44056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1650" y="6350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5231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384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384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384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384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0082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0908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7593" y="3829811"/>
            <a:ext cx="52069" cy="50165"/>
          </a:xfrm>
          <a:custGeom>
            <a:avLst/>
            <a:gdLst/>
            <a:ahLst/>
            <a:cxnLst/>
            <a:rect l="l" t="t" r="r" b="b"/>
            <a:pathLst>
              <a:path w="52070" h="50164">
                <a:moveTo>
                  <a:pt x="48767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7117"/>
                </a:lnTo>
                <a:lnTo>
                  <a:pt x="51561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6572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812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1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053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1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1423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767" y="0"/>
                </a:moveTo>
                <a:lnTo>
                  <a:pt x="4698" y="127"/>
                </a:lnTo>
                <a:lnTo>
                  <a:pt x="1904" y="2921"/>
                </a:lnTo>
                <a:lnTo>
                  <a:pt x="0" y="43561"/>
                </a:lnTo>
                <a:lnTo>
                  <a:pt x="126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2249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940" y="70866"/>
                </a:lnTo>
                <a:lnTo>
                  <a:pt x="28194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620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862" y="7493"/>
                </a:lnTo>
                <a:lnTo>
                  <a:pt x="34163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6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180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6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7100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7367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3561"/>
                </a:lnTo>
                <a:lnTo>
                  <a:pt x="0" y="47117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223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7925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511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27773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044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3561"/>
                </a:lnTo>
                <a:lnTo>
                  <a:pt x="0" y="47244"/>
                </a:lnTo>
                <a:lnTo>
                  <a:pt x="2666" y="49911"/>
                </a:lnTo>
                <a:lnTo>
                  <a:pt x="46608" y="49784"/>
                </a:lnTo>
                <a:lnTo>
                  <a:pt x="49402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602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289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50152" y="3611879"/>
            <a:ext cx="335279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01968" y="3709415"/>
            <a:ext cx="51435" cy="54610"/>
          </a:xfrm>
          <a:custGeom>
            <a:avLst/>
            <a:gdLst/>
            <a:ahLst/>
            <a:cxnLst/>
            <a:rect l="l" t="t" r="r" b="b"/>
            <a:pathLst>
              <a:path w="51434" h="54610">
                <a:moveTo>
                  <a:pt x="28762" y="29844"/>
                </a:moveTo>
                <a:lnTo>
                  <a:pt x="22351" y="29844"/>
                </a:lnTo>
                <a:lnTo>
                  <a:pt x="32892" y="41147"/>
                </a:lnTo>
                <a:lnTo>
                  <a:pt x="46481" y="54355"/>
                </a:lnTo>
                <a:lnTo>
                  <a:pt x="49783" y="51053"/>
                </a:lnTo>
                <a:lnTo>
                  <a:pt x="36328" y="37845"/>
                </a:lnTo>
                <a:lnTo>
                  <a:pt x="28762" y="29844"/>
                </a:lnTo>
                <a:close/>
              </a:path>
              <a:path w="51434" h="54610">
                <a:moveTo>
                  <a:pt x="3936" y="0"/>
                </a:moveTo>
                <a:lnTo>
                  <a:pt x="0" y="2285"/>
                </a:lnTo>
                <a:lnTo>
                  <a:pt x="1777" y="4698"/>
                </a:lnTo>
                <a:lnTo>
                  <a:pt x="11556" y="17271"/>
                </a:lnTo>
                <a:lnTo>
                  <a:pt x="19303" y="26288"/>
                </a:lnTo>
                <a:lnTo>
                  <a:pt x="11429" y="35051"/>
                </a:lnTo>
                <a:lnTo>
                  <a:pt x="2539" y="48005"/>
                </a:lnTo>
                <a:lnTo>
                  <a:pt x="1904" y="49148"/>
                </a:lnTo>
                <a:lnTo>
                  <a:pt x="2412" y="50545"/>
                </a:lnTo>
                <a:lnTo>
                  <a:pt x="4571" y="51688"/>
                </a:lnTo>
                <a:lnTo>
                  <a:pt x="5841" y="51307"/>
                </a:lnTo>
                <a:lnTo>
                  <a:pt x="6476" y="50418"/>
                </a:lnTo>
                <a:lnTo>
                  <a:pt x="14985" y="37845"/>
                </a:lnTo>
                <a:lnTo>
                  <a:pt x="22351" y="29844"/>
                </a:lnTo>
                <a:lnTo>
                  <a:pt x="28762" y="29844"/>
                </a:lnTo>
                <a:lnTo>
                  <a:pt x="25399" y="26288"/>
                </a:lnTo>
                <a:lnTo>
                  <a:pt x="29294" y="22859"/>
                </a:lnTo>
                <a:lnTo>
                  <a:pt x="22478" y="22859"/>
                </a:lnTo>
                <a:lnTo>
                  <a:pt x="15493" y="14731"/>
                </a:lnTo>
                <a:lnTo>
                  <a:pt x="3936" y="0"/>
                </a:lnTo>
                <a:close/>
              </a:path>
              <a:path w="51434" h="54610">
                <a:moveTo>
                  <a:pt x="49148" y="1142"/>
                </a:moveTo>
                <a:lnTo>
                  <a:pt x="46735" y="2920"/>
                </a:lnTo>
                <a:lnTo>
                  <a:pt x="34289" y="12445"/>
                </a:lnTo>
                <a:lnTo>
                  <a:pt x="22478" y="22859"/>
                </a:lnTo>
                <a:lnTo>
                  <a:pt x="29294" y="22859"/>
                </a:lnTo>
                <a:lnTo>
                  <a:pt x="37083" y="16001"/>
                </a:lnTo>
                <a:lnTo>
                  <a:pt x="49148" y="6984"/>
                </a:lnTo>
                <a:lnTo>
                  <a:pt x="51434" y="5206"/>
                </a:lnTo>
                <a:lnTo>
                  <a:pt x="49148" y="1142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78752" y="3721608"/>
            <a:ext cx="36574" cy="182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05016" y="3837432"/>
            <a:ext cx="39624" cy="27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5184" y="359359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2319" y="0"/>
                </a:moveTo>
                <a:lnTo>
                  <a:pt x="4572" y="380"/>
                </a:lnTo>
                <a:lnTo>
                  <a:pt x="127" y="3809"/>
                </a:lnTo>
                <a:lnTo>
                  <a:pt x="0" y="5968"/>
                </a:lnTo>
                <a:lnTo>
                  <a:pt x="1270" y="7365"/>
                </a:lnTo>
                <a:lnTo>
                  <a:pt x="3556" y="9651"/>
                </a:lnTo>
                <a:lnTo>
                  <a:pt x="6096" y="11683"/>
                </a:lnTo>
                <a:lnTo>
                  <a:pt x="8763" y="13461"/>
                </a:lnTo>
                <a:lnTo>
                  <a:pt x="17780" y="18160"/>
                </a:lnTo>
                <a:lnTo>
                  <a:pt x="21336" y="7238"/>
                </a:lnTo>
                <a:lnTo>
                  <a:pt x="12319" y="0"/>
                </a:lnTo>
                <a:close/>
              </a:path>
            </a:pathLst>
          </a:custGeom>
          <a:solidFill>
            <a:srgbClr val="E28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28232" y="3499103"/>
            <a:ext cx="51815" cy="33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28232" y="3429000"/>
            <a:ext cx="170687" cy="487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75319" y="3422903"/>
            <a:ext cx="298703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53400" y="3672840"/>
            <a:ext cx="375285" cy="234315"/>
          </a:xfrm>
          <a:custGeom>
            <a:avLst/>
            <a:gdLst/>
            <a:ahLst/>
            <a:cxnLst/>
            <a:rect l="l" t="t" r="r" b="b"/>
            <a:pathLst>
              <a:path w="375284" h="234314">
                <a:moveTo>
                  <a:pt x="162814" y="0"/>
                </a:moveTo>
                <a:lnTo>
                  <a:pt x="160401" y="762"/>
                </a:lnTo>
                <a:lnTo>
                  <a:pt x="0" y="100457"/>
                </a:lnTo>
                <a:lnTo>
                  <a:pt x="0" y="102743"/>
                </a:lnTo>
                <a:lnTo>
                  <a:pt x="211455" y="234188"/>
                </a:lnTo>
                <a:lnTo>
                  <a:pt x="214630" y="234188"/>
                </a:lnTo>
                <a:lnTo>
                  <a:pt x="374396" y="134874"/>
                </a:lnTo>
                <a:lnTo>
                  <a:pt x="374777" y="133096"/>
                </a:lnTo>
                <a:lnTo>
                  <a:pt x="373888" y="131318"/>
                </a:lnTo>
                <a:lnTo>
                  <a:pt x="373507" y="130937"/>
                </a:lnTo>
                <a:lnTo>
                  <a:pt x="162814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66759" y="3803903"/>
            <a:ext cx="164592" cy="1097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74735" y="3688079"/>
            <a:ext cx="347345" cy="213360"/>
          </a:xfrm>
          <a:custGeom>
            <a:avLst/>
            <a:gdLst/>
            <a:ahLst/>
            <a:cxnLst/>
            <a:rect l="l" t="t" r="r" b="b"/>
            <a:pathLst>
              <a:path w="347345" h="213360">
                <a:moveTo>
                  <a:pt x="155701" y="0"/>
                </a:moveTo>
                <a:lnTo>
                  <a:pt x="153288" y="889"/>
                </a:lnTo>
                <a:lnTo>
                  <a:pt x="0" y="94361"/>
                </a:lnTo>
                <a:lnTo>
                  <a:pt x="0" y="96647"/>
                </a:lnTo>
                <a:lnTo>
                  <a:pt x="190753" y="212979"/>
                </a:lnTo>
                <a:lnTo>
                  <a:pt x="194055" y="212979"/>
                </a:lnTo>
                <a:lnTo>
                  <a:pt x="346582" y="120015"/>
                </a:lnTo>
                <a:lnTo>
                  <a:pt x="347090" y="118110"/>
                </a:lnTo>
                <a:lnTo>
                  <a:pt x="346074" y="116205"/>
                </a:lnTo>
                <a:lnTo>
                  <a:pt x="345693" y="115824"/>
                </a:lnTo>
                <a:lnTo>
                  <a:pt x="155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77783" y="3685032"/>
            <a:ext cx="338455" cy="213360"/>
          </a:xfrm>
          <a:custGeom>
            <a:avLst/>
            <a:gdLst/>
            <a:ahLst/>
            <a:cxnLst/>
            <a:rect l="l" t="t" r="r" b="b"/>
            <a:pathLst>
              <a:path w="338454" h="213360">
                <a:moveTo>
                  <a:pt x="149859" y="0"/>
                </a:moveTo>
                <a:lnTo>
                  <a:pt x="148970" y="0"/>
                </a:lnTo>
                <a:lnTo>
                  <a:pt x="507" y="91821"/>
                </a:lnTo>
                <a:lnTo>
                  <a:pt x="0" y="92710"/>
                </a:lnTo>
                <a:lnTo>
                  <a:pt x="0" y="96393"/>
                </a:lnTo>
                <a:lnTo>
                  <a:pt x="507" y="97282"/>
                </a:lnTo>
                <a:lnTo>
                  <a:pt x="188213" y="213360"/>
                </a:lnTo>
                <a:lnTo>
                  <a:pt x="189229" y="213360"/>
                </a:lnTo>
                <a:lnTo>
                  <a:pt x="189991" y="212979"/>
                </a:lnTo>
                <a:lnTo>
                  <a:pt x="337565" y="121539"/>
                </a:lnTo>
                <a:lnTo>
                  <a:pt x="338073" y="120650"/>
                </a:lnTo>
                <a:lnTo>
                  <a:pt x="338073" y="116967"/>
                </a:lnTo>
                <a:lnTo>
                  <a:pt x="337565" y="116078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77783" y="3776471"/>
            <a:ext cx="188595" cy="121920"/>
          </a:xfrm>
          <a:custGeom>
            <a:avLst/>
            <a:gdLst/>
            <a:ahLst/>
            <a:cxnLst/>
            <a:rect l="l" t="t" r="r" b="b"/>
            <a:pathLst>
              <a:path w="188595" h="121920">
                <a:moveTo>
                  <a:pt x="507" y="0"/>
                </a:moveTo>
                <a:lnTo>
                  <a:pt x="253" y="381"/>
                </a:lnTo>
                <a:lnTo>
                  <a:pt x="126" y="889"/>
                </a:lnTo>
                <a:lnTo>
                  <a:pt x="0" y="4445"/>
                </a:lnTo>
                <a:lnTo>
                  <a:pt x="507" y="5207"/>
                </a:lnTo>
                <a:lnTo>
                  <a:pt x="1269" y="5715"/>
                </a:lnTo>
                <a:lnTo>
                  <a:pt x="187705" y="121920"/>
                </a:lnTo>
                <a:lnTo>
                  <a:pt x="188467" y="121920"/>
                </a:lnTo>
                <a:lnTo>
                  <a:pt x="188467" y="116967"/>
                </a:lnTo>
                <a:lnTo>
                  <a:pt x="187832" y="116967"/>
                </a:lnTo>
                <a:lnTo>
                  <a:pt x="187197" y="116713"/>
                </a:lnTo>
                <a:lnTo>
                  <a:pt x="634" y="635"/>
                </a:lnTo>
                <a:lnTo>
                  <a:pt x="507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366759" y="3800855"/>
            <a:ext cx="149225" cy="97155"/>
          </a:xfrm>
          <a:custGeom>
            <a:avLst/>
            <a:gdLst/>
            <a:ahLst/>
            <a:cxnLst/>
            <a:rect l="l" t="t" r="r" b="b"/>
            <a:pathLst>
              <a:path w="149225" h="97154">
                <a:moveTo>
                  <a:pt x="147954" y="0"/>
                </a:moveTo>
                <a:lnTo>
                  <a:pt x="148335" y="381"/>
                </a:lnTo>
                <a:lnTo>
                  <a:pt x="148208" y="889"/>
                </a:lnTo>
                <a:lnTo>
                  <a:pt x="888" y="92202"/>
                </a:lnTo>
                <a:lnTo>
                  <a:pt x="0" y="92329"/>
                </a:lnTo>
                <a:lnTo>
                  <a:pt x="0" y="97155"/>
                </a:lnTo>
                <a:lnTo>
                  <a:pt x="888" y="97028"/>
                </a:lnTo>
                <a:lnTo>
                  <a:pt x="148462" y="5588"/>
                </a:lnTo>
                <a:lnTo>
                  <a:pt x="148970" y="4826"/>
                </a:lnTo>
                <a:lnTo>
                  <a:pt x="148843" y="1270"/>
                </a:lnTo>
                <a:lnTo>
                  <a:pt x="148589" y="508"/>
                </a:lnTo>
                <a:lnTo>
                  <a:pt x="14795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77783" y="3685032"/>
            <a:ext cx="198120" cy="1249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77783" y="3697223"/>
            <a:ext cx="381000" cy="207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97823" y="3863975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3936" y="0"/>
                </a:moveTo>
                <a:lnTo>
                  <a:pt x="126" y="3175"/>
                </a:lnTo>
                <a:lnTo>
                  <a:pt x="0" y="6350"/>
                </a:lnTo>
                <a:lnTo>
                  <a:pt x="3174" y="8382"/>
                </a:lnTo>
                <a:lnTo>
                  <a:pt x="888" y="3175"/>
                </a:lnTo>
                <a:lnTo>
                  <a:pt x="39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00998" y="387235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127" y="380"/>
                </a:lnTo>
                <a:lnTo>
                  <a:pt x="1143" y="761"/>
                </a:lnTo>
                <a:lnTo>
                  <a:pt x="3048" y="1904"/>
                </a:lnTo>
                <a:lnTo>
                  <a:pt x="4191" y="2158"/>
                </a:lnTo>
                <a:lnTo>
                  <a:pt x="215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97951" y="3858767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4571" y="0"/>
                </a:moveTo>
                <a:lnTo>
                  <a:pt x="0" y="2793"/>
                </a:lnTo>
                <a:lnTo>
                  <a:pt x="4698" y="634"/>
                </a:lnTo>
                <a:lnTo>
                  <a:pt x="5574" y="634"/>
                </a:lnTo>
                <a:lnTo>
                  <a:pt x="4571" y="0"/>
                </a:lnTo>
                <a:close/>
              </a:path>
              <a:path w="8890" h="3175">
                <a:moveTo>
                  <a:pt x="5574" y="634"/>
                </a:moveTo>
                <a:lnTo>
                  <a:pt x="4698" y="634"/>
                </a:lnTo>
                <a:lnTo>
                  <a:pt x="8381" y="2412"/>
                </a:lnTo>
                <a:lnTo>
                  <a:pt x="5574" y="63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5190" y="3874515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0" y="0"/>
                </a:moveTo>
                <a:lnTo>
                  <a:pt x="1269" y="380"/>
                </a:lnTo>
                <a:lnTo>
                  <a:pt x="330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05190" y="386562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2793" y="0"/>
                </a:moveTo>
                <a:lnTo>
                  <a:pt x="761" y="1143"/>
                </a:lnTo>
                <a:lnTo>
                  <a:pt x="0" y="2413"/>
                </a:lnTo>
                <a:lnTo>
                  <a:pt x="2539" y="4826"/>
                </a:lnTo>
                <a:lnTo>
                  <a:pt x="5079" y="4826"/>
                </a:lnTo>
                <a:lnTo>
                  <a:pt x="6070" y="4445"/>
                </a:lnTo>
                <a:lnTo>
                  <a:pt x="5206" y="4445"/>
                </a:lnTo>
                <a:lnTo>
                  <a:pt x="3682" y="4318"/>
                </a:lnTo>
                <a:lnTo>
                  <a:pt x="2920" y="4064"/>
                </a:lnTo>
                <a:lnTo>
                  <a:pt x="888" y="2794"/>
                </a:lnTo>
                <a:lnTo>
                  <a:pt x="634" y="1397"/>
                </a:lnTo>
                <a:lnTo>
                  <a:pt x="2793" y="0"/>
                </a:lnTo>
                <a:close/>
              </a:path>
              <a:path w="6984" h="5079">
                <a:moveTo>
                  <a:pt x="6730" y="4191"/>
                </a:moveTo>
                <a:lnTo>
                  <a:pt x="5206" y="4445"/>
                </a:lnTo>
                <a:lnTo>
                  <a:pt x="6070" y="4445"/>
                </a:lnTo>
                <a:lnTo>
                  <a:pt x="6730" y="419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9127" y="3858895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8559" y="507"/>
                </a:moveTo>
                <a:lnTo>
                  <a:pt x="3302" y="507"/>
                </a:lnTo>
                <a:lnTo>
                  <a:pt x="6604" y="634"/>
                </a:lnTo>
                <a:lnTo>
                  <a:pt x="9779" y="1523"/>
                </a:lnTo>
                <a:lnTo>
                  <a:pt x="7239" y="5587"/>
                </a:lnTo>
                <a:lnTo>
                  <a:pt x="11049" y="1396"/>
                </a:lnTo>
                <a:lnTo>
                  <a:pt x="8559" y="507"/>
                </a:lnTo>
                <a:close/>
              </a:path>
              <a:path w="11429" h="5714">
                <a:moveTo>
                  <a:pt x="3683" y="0"/>
                </a:moveTo>
                <a:lnTo>
                  <a:pt x="0" y="1142"/>
                </a:lnTo>
                <a:lnTo>
                  <a:pt x="3302" y="507"/>
                </a:lnTo>
                <a:lnTo>
                  <a:pt x="8559" y="507"/>
                </a:lnTo>
                <a:lnTo>
                  <a:pt x="7493" y="126"/>
                </a:lnTo>
                <a:lnTo>
                  <a:pt x="368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13953" y="3876421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4063" y="126"/>
                </a:moveTo>
                <a:lnTo>
                  <a:pt x="0" y="4444"/>
                </a:lnTo>
                <a:lnTo>
                  <a:pt x="4317" y="761"/>
                </a:lnTo>
                <a:lnTo>
                  <a:pt x="5572" y="761"/>
                </a:lnTo>
                <a:lnTo>
                  <a:pt x="4063" y="126"/>
                </a:lnTo>
                <a:close/>
              </a:path>
              <a:path w="12065" h="4445">
                <a:moveTo>
                  <a:pt x="5572" y="761"/>
                </a:moveTo>
                <a:lnTo>
                  <a:pt x="4317" y="761"/>
                </a:lnTo>
                <a:lnTo>
                  <a:pt x="6730" y="1523"/>
                </a:lnTo>
                <a:lnTo>
                  <a:pt x="9397" y="1269"/>
                </a:lnTo>
                <a:lnTo>
                  <a:pt x="9613" y="1142"/>
                </a:lnTo>
                <a:lnTo>
                  <a:pt x="6476" y="1142"/>
                </a:lnTo>
                <a:lnTo>
                  <a:pt x="5572" y="761"/>
                </a:lnTo>
                <a:close/>
              </a:path>
              <a:path w="12065" h="4445">
                <a:moveTo>
                  <a:pt x="11556" y="0"/>
                </a:moveTo>
                <a:lnTo>
                  <a:pt x="9143" y="1142"/>
                </a:lnTo>
                <a:lnTo>
                  <a:pt x="9613" y="1142"/>
                </a:lnTo>
                <a:lnTo>
                  <a:pt x="1155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2494" y="387730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762" y="0"/>
                </a:moveTo>
                <a:lnTo>
                  <a:pt x="3683" y="2412"/>
                </a:lnTo>
                <a:lnTo>
                  <a:pt x="0" y="5206"/>
                </a:lnTo>
                <a:lnTo>
                  <a:pt x="4445" y="2412"/>
                </a:lnTo>
                <a:lnTo>
                  <a:pt x="76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21065" y="3865371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4">
                <a:moveTo>
                  <a:pt x="9089" y="761"/>
                </a:moveTo>
                <a:lnTo>
                  <a:pt x="7619" y="761"/>
                </a:lnTo>
                <a:lnTo>
                  <a:pt x="14858" y="5206"/>
                </a:lnTo>
                <a:lnTo>
                  <a:pt x="15493" y="8000"/>
                </a:lnTo>
                <a:lnTo>
                  <a:pt x="12191" y="11937"/>
                </a:lnTo>
                <a:lnTo>
                  <a:pt x="16001" y="8762"/>
                </a:lnTo>
                <a:lnTo>
                  <a:pt x="16382" y="5333"/>
                </a:lnTo>
                <a:lnTo>
                  <a:pt x="9089" y="761"/>
                </a:lnTo>
                <a:close/>
              </a:path>
              <a:path w="16509" h="12064">
                <a:moveTo>
                  <a:pt x="7873" y="0"/>
                </a:moveTo>
                <a:lnTo>
                  <a:pt x="3682" y="380"/>
                </a:lnTo>
                <a:lnTo>
                  <a:pt x="0" y="1396"/>
                </a:lnTo>
                <a:lnTo>
                  <a:pt x="2920" y="761"/>
                </a:lnTo>
                <a:lnTo>
                  <a:pt x="9089" y="761"/>
                </a:lnTo>
                <a:lnTo>
                  <a:pt x="787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14359" y="3742944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53340" y="0"/>
                </a:moveTo>
                <a:lnTo>
                  <a:pt x="0" y="32130"/>
                </a:lnTo>
                <a:lnTo>
                  <a:pt x="12446" y="54355"/>
                </a:lnTo>
                <a:lnTo>
                  <a:pt x="64770" y="25145"/>
                </a:lnTo>
                <a:lnTo>
                  <a:pt x="69596" y="10032"/>
                </a:lnTo>
                <a:lnTo>
                  <a:pt x="53340" y="0"/>
                </a:lnTo>
                <a:close/>
              </a:path>
            </a:pathLst>
          </a:custGeom>
          <a:solidFill>
            <a:srgbClr val="C5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41992" y="3563111"/>
            <a:ext cx="149860" cy="283210"/>
          </a:xfrm>
          <a:custGeom>
            <a:avLst/>
            <a:gdLst/>
            <a:ahLst/>
            <a:cxnLst/>
            <a:rect l="l" t="t" r="r" b="b"/>
            <a:pathLst>
              <a:path w="149859" h="283210">
                <a:moveTo>
                  <a:pt x="80693" y="3810"/>
                </a:moveTo>
                <a:lnTo>
                  <a:pt x="79628" y="3810"/>
                </a:lnTo>
                <a:lnTo>
                  <a:pt x="148462" y="282956"/>
                </a:lnTo>
                <a:lnTo>
                  <a:pt x="149351" y="282702"/>
                </a:lnTo>
                <a:lnTo>
                  <a:pt x="80693" y="3810"/>
                </a:lnTo>
                <a:close/>
              </a:path>
              <a:path w="149859" h="283210">
                <a:moveTo>
                  <a:pt x="79755" y="0"/>
                </a:moveTo>
                <a:lnTo>
                  <a:pt x="0" y="281432"/>
                </a:lnTo>
                <a:lnTo>
                  <a:pt x="888" y="281813"/>
                </a:lnTo>
                <a:lnTo>
                  <a:pt x="79628" y="3810"/>
                </a:lnTo>
                <a:lnTo>
                  <a:pt x="80693" y="3810"/>
                </a:lnTo>
                <a:lnTo>
                  <a:pt x="797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90759" y="3755135"/>
            <a:ext cx="91440" cy="100330"/>
          </a:xfrm>
          <a:custGeom>
            <a:avLst/>
            <a:gdLst/>
            <a:ahLst/>
            <a:cxnLst/>
            <a:rect l="l" t="t" r="r" b="b"/>
            <a:pathLst>
              <a:path w="91440" h="100329">
                <a:moveTo>
                  <a:pt x="44196" y="0"/>
                </a:moveTo>
                <a:lnTo>
                  <a:pt x="8763" y="29337"/>
                </a:lnTo>
                <a:lnTo>
                  <a:pt x="0" y="59436"/>
                </a:lnTo>
                <a:lnTo>
                  <a:pt x="381" y="70866"/>
                </a:lnTo>
                <a:lnTo>
                  <a:pt x="2286" y="82550"/>
                </a:lnTo>
                <a:lnTo>
                  <a:pt x="6223" y="92710"/>
                </a:lnTo>
                <a:lnTo>
                  <a:pt x="12573" y="99949"/>
                </a:lnTo>
                <a:lnTo>
                  <a:pt x="84328" y="99949"/>
                </a:lnTo>
                <a:lnTo>
                  <a:pt x="85344" y="97790"/>
                </a:lnTo>
                <a:lnTo>
                  <a:pt x="87757" y="92075"/>
                </a:lnTo>
                <a:lnTo>
                  <a:pt x="90043" y="83566"/>
                </a:lnTo>
                <a:lnTo>
                  <a:pt x="90932" y="73406"/>
                </a:lnTo>
                <a:lnTo>
                  <a:pt x="85471" y="52577"/>
                </a:lnTo>
                <a:lnTo>
                  <a:pt x="74041" y="29591"/>
                </a:lnTo>
                <a:lnTo>
                  <a:pt x="62865" y="10922"/>
                </a:lnTo>
                <a:lnTo>
                  <a:pt x="57785" y="3302"/>
                </a:lnTo>
                <a:lnTo>
                  <a:pt x="44196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90759" y="3755135"/>
            <a:ext cx="49530" cy="100965"/>
          </a:xfrm>
          <a:custGeom>
            <a:avLst/>
            <a:gdLst/>
            <a:ahLst/>
            <a:cxnLst/>
            <a:rect l="l" t="t" r="r" b="b"/>
            <a:pathLst>
              <a:path w="49529" h="100964">
                <a:moveTo>
                  <a:pt x="10384" y="97436"/>
                </a:moveTo>
                <a:lnTo>
                  <a:pt x="10541" y="97917"/>
                </a:lnTo>
                <a:lnTo>
                  <a:pt x="13335" y="100457"/>
                </a:lnTo>
                <a:lnTo>
                  <a:pt x="10384" y="97436"/>
                </a:lnTo>
                <a:close/>
              </a:path>
              <a:path w="49529" h="100964">
                <a:moveTo>
                  <a:pt x="13433" y="25616"/>
                </a:moveTo>
                <a:lnTo>
                  <a:pt x="10160" y="28194"/>
                </a:lnTo>
                <a:lnTo>
                  <a:pt x="0" y="61341"/>
                </a:lnTo>
                <a:lnTo>
                  <a:pt x="508" y="67818"/>
                </a:lnTo>
                <a:lnTo>
                  <a:pt x="762" y="72263"/>
                </a:lnTo>
                <a:lnTo>
                  <a:pt x="7747" y="94615"/>
                </a:lnTo>
                <a:lnTo>
                  <a:pt x="8001" y="94996"/>
                </a:lnTo>
                <a:lnTo>
                  <a:pt x="10384" y="97436"/>
                </a:lnTo>
                <a:lnTo>
                  <a:pt x="762" y="67818"/>
                </a:lnTo>
                <a:lnTo>
                  <a:pt x="254" y="61341"/>
                </a:lnTo>
                <a:lnTo>
                  <a:pt x="13433" y="25616"/>
                </a:lnTo>
                <a:close/>
              </a:path>
              <a:path w="49529" h="100964">
                <a:moveTo>
                  <a:pt x="39325" y="5233"/>
                </a:moveTo>
                <a:lnTo>
                  <a:pt x="14732" y="22098"/>
                </a:lnTo>
                <a:lnTo>
                  <a:pt x="13433" y="25616"/>
                </a:lnTo>
                <a:lnTo>
                  <a:pt x="39325" y="5233"/>
                </a:lnTo>
                <a:close/>
              </a:path>
              <a:path w="49529" h="100964">
                <a:moveTo>
                  <a:pt x="45974" y="0"/>
                </a:moveTo>
                <a:lnTo>
                  <a:pt x="39325" y="5233"/>
                </a:lnTo>
                <a:lnTo>
                  <a:pt x="45847" y="762"/>
                </a:lnTo>
                <a:lnTo>
                  <a:pt x="49149" y="762"/>
                </a:lnTo>
                <a:lnTo>
                  <a:pt x="45974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36606" y="3755897"/>
            <a:ext cx="48895" cy="99695"/>
          </a:xfrm>
          <a:custGeom>
            <a:avLst/>
            <a:gdLst/>
            <a:ahLst/>
            <a:cxnLst/>
            <a:rect l="l" t="t" r="r" b="b"/>
            <a:pathLst>
              <a:path w="48895" h="99695">
                <a:moveTo>
                  <a:pt x="3301" y="0"/>
                </a:moveTo>
                <a:lnTo>
                  <a:pt x="0" y="0"/>
                </a:lnTo>
                <a:lnTo>
                  <a:pt x="13842" y="3175"/>
                </a:lnTo>
                <a:lnTo>
                  <a:pt x="18160" y="9525"/>
                </a:lnTo>
                <a:lnTo>
                  <a:pt x="22605" y="16256"/>
                </a:lnTo>
                <a:lnTo>
                  <a:pt x="30606" y="29591"/>
                </a:lnTo>
                <a:lnTo>
                  <a:pt x="34162" y="35814"/>
                </a:lnTo>
                <a:lnTo>
                  <a:pt x="37337" y="42164"/>
                </a:lnTo>
                <a:lnTo>
                  <a:pt x="40512" y="48387"/>
                </a:lnTo>
                <a:lnTo>
                  <a:pt x="43179" y="54864"/>
                </a:lnTo>
                <a:lnTo>
                  <a:pt x="46481" y="64516"/>
                </a:lnTo>
                <a:lnTo>
                  <a:pt x="46481" y="64897"/>
                </a:lnTo>
                <a:lnTo>
                  <a:pt x="47243" y="67945"/>
                </a:lnTo>
                <a:lnTo>
                  <a:pt x="47243" y="68199"/>
                </a:lnTo>
                <a:lnTo>
                  <a:pt x="47624" y="71501"/>
                </a:lnTo>
                <a:lnTo>
                  <a:pt x="47624" y="77597"/>
                </a:lnTo>
                <a:lnTo>
                  <a:pt x="40893" y="99695"/>
                </a:lnTo>
                <a:lnTo>
                  <a:pt x="41401" y="99695"/>
                </a:lnTo>
                <a:lnTo>
                  <a:pt x="44322" y="94488"/>
                </a:lnTo>
                <a:lnTo>
                  <a:pt x="44322" y="94234"/>
                </a:lnTo>
                <a:lnTo>
                  <a:pt x="46481" y="88138"/>
                </a:lnTo>
                <a:lnTo>
                  <a:pt x="48132" y="78486"/>
                </a:lnTo>
                <a:lnTo>
                  <a:pt x="48386" y="75057"/>
                </a:lnTo>
                <a:lnTo>
                  <a:pt x="47116" y="64897"/>
                </a:lnTo>
                <a:lnTo>
                  <a:pt x="47116" y="64516"/>
                </a:lnTo>
                <a:lnTo>
                  <a:pt x="43814" y="54483"/>
                </a:lnTo>
                <a:lnTo>
                  <a:pt x="41020" y="47879"/>
                </a:lnTo>
                <a:lnTo>
                  <a:pt x="37845" y="41656"/>
                </a:lnTo>
                <a:lnTo>
                  <a:pt x="34670" y="35306"/>
                </a:lnTo>
                <a:lnTo>
                  <a:pt x="14223" y="2540"/>
                </a:lnTo>
                <a:lnTo>
                  <a:pt x="14350" y="2540"/>
                </a:lnTo>
                <a:lnTo>
                  <a:pt x="330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925177" y="3697223"/>
            <a:ext cx="41275" cy="57785"/>
          </a:xfrm>
          <a:custGeom>
            <a:avLst/>
            <a:gdLst/>
            <a:ahLst/>
            <a:cxnLst/>
            <a:rect l="l" t="t" r="r" b="b"/>
            <a:pathLst>
              <a:path w="41275" h="57785">
                <a:moveTo>
                  <a:pt x="20574" y="0"/>
                </a:moveTo>
                <a:lnTo>
                  <a:pt x="10795" y="127"/>
                </a:lnTo>
                <a:lnTo>
                  <a:pt x="5207" y="1397"/>
                </a:lnTo>
                <a:lnTo>
                  <a:pt x="2032" y="3048"/>
                </a:lnTo>
                <a:lnTo>
                  <a:pt x="5334" y="9144"/>
                </a:lnTo>
                <a:lnTo>
                  <a:pt x="0" y="13970"/>
                </a:lnTo>
                <a:lnTo>
                  <a:pt x="12192" y="53975"/>
                </a:lnTo>
                <a:lnTo>
                  <a:pt x="24384" y="57403"/>
                </a:lnTo>
                <a:lnTo>
                  <a:pt x="28448" y="48006"/>
                </a:lnTo>
                <a:lnTo>
                  <a:pt x="32512" y="39243"/>
                </a:lnTo>
                <a:lnTo>
                  <a:pt x="36830" y="30480"/>
                </a:lnTo>
                <a:lnTo>
                  <a:pt x="40259" y="24130"/>
                </a:lnTo>
                <a:lnTo>
                  <a:pt x="41275" y="16256"/>
                </a:lnTo>
                <a:lnTo>
                  <a:pt x="39751" y="9144"/>
                </a:lnTo>
                <a:lnTo>
                  <a:pt x="39624" y="8890"/>
                </a:lnTo>
                <a:lnTo>
                  <a:pt x="31242" y="2413"/>
                </a:lnTo>
                <a:lnTo>
                  <a:pt x="2057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929494" y="3791203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5" h="36829">
                <a:moveTo>
                  <a:pt x="1523" y="25146"/>
                </a:moveTo>
                <a:lnTo>
                  <a:pt x="0" y="29083"/>
                </a:lnTo>
                <a:lnTo>
                  <a:pt x="1650" y="30861"/>
                </a:lnTo>
                <a:lnTo>
                  <a:pt x="4698" y="32131"/>
                </a:lnTo>
                <a:lnTo>
                  <a:pt x="7873" y="32385"/>
                </a:lnTo>
                <a:lnTo>
                  <a:pt x="7873" y="36703"/>
                </a:lnTo>
                <a:lnTo>
                  <a:pt x="10540" y="36703"/>
                </a:lnTo>
                <a:lnTo>
                  <a:pt x="10540" y="32385"/>
                </a:lnTo>
                <a:lnTo>
                  <a:pt x="10159" y="32385"/>
                </a:lnTo>
                <a:lnTo>
                  <a:pt x="15493" y="31750"/>
                </a:lnTo>
                <a:lnTo>
                  <a:pt x="18033" y="28448"/>
                </a:lnTo>
                <a:lnTo>
                  <a:pt x="18033" y="28194"/>
                </a:lnTo>
                <a:lnTo>
                  <a:pt x="7873" y="28194"/>
                </a:lnTo>
                <a:lnTo>
                  <a:pt x="5587" y="27940"/>
                </a:lnTo>
                <a:lnTo>
                  <a:pt x="3428" y="26924"/>
                </a:lnTo>
                <a:lnTo>
                  <a:pt x="1523" y="25146"/>
                </a:lnTo>
                <a:close/>
              </a:path>
              <a:path w="18415" h="36829">
                <a:moveTo>
                  <a:pt x="8127" y="4445"/>
                </a:moveTo>
                <a:lnTo>
                  <a:pt x="7492" y="4445"/>
                </a:lnTo>
                <a:lnTo>
                  <a:pt x="3174" y="4953"/>
                </a:lnTo>
                <a:lnTo>
                  <a:pt x="634" y="8382"/>
                </a:lnTo>
                <a:lnTo>
                  <a:pt x="634" y="17780"/>
                </a:lnTo>
                <a:lnTo>
                  <a:pt x="4444" y="19304"/>
                </a:lnTo>
                <a:lnTo>
                  <a:pt x="8000" y="20320"/>
                </a:lnTo>
                <a:lnTo>
                  <a:pt x="7873" y="28194"/>
                </a:lnTo>
                <a:lnTo>
                  <a:pt x="18033" y="28194"/>
                </a:lnTo>
                <a:lnTo>
                  <a:pt x="18033" y="28067"/>
                </a:lnTo>
                <a:lnTo>
                  <a:pt x="10540" y="28067"/>
                </a:lnTo>
                <a:lnTo>
                  <a:pt x="10540" y="21209"/>
                </a:lnTo>
                <a:lnTo>
                  <a:pt x="13842" y="21209"/>
                </a:lnTo>
                <a:lnTo>
                  <a:pt x="13842" y="17399"/>
                </a:lnTo>
                <a:lnTo>
                  <a:pt x="10667" y="16383"/>
                </a:lnTo>
                <a:lnTo>
                  <a:pt x="10667" y="15621"/>
                </a:lnTo>
                <a:lnTo>
                  <a:pt x="8000" y="15621"/>
                </a:lnTo>
                <a:lnTo>
                  <a:pt x="6222" y="14859"/>
                </a:lnTo>
                <a:lnTo>
                  <a:pt x="4825" y="13843"/>
                </a:lnTo>
                <a:lnTo>
                  <a:pt x="4825" y="10414"/>
                </a:lnTo>
                <a:lnTo>
                  <a:pt x="5841" y="9017"/>
                </a:lnTo>
                <a:lnTo>
                  <a:pt x="8127" y="8636"/>
                </a:lnTo>
                <a:lnTo>
                  <a:pt x="8127" y="4445"/>
                </a:lnTo>
                <a:close/>
              </a:path>
              <a:path w="18415" h="36829">
                <a:moveTo>
                  <a:pt x="13842" y="17399"/>
                </a:moveTo>
                <a:lnTo>
                  <a:pt x="13842" y="26416"/>
                </a:lnTo>
                <a:lnTo>
                  <a:pt x="12826" y="27686"/>
                </a:lnTo>
                <a:lnTo>
                  <a:pt x="10540" y="28067"/>
                </a:lnTo>
                <a:lnTo>
                  <a:pt x="18033" y="28067"/>
                </a:lnTo>
                <a:lnTo>
                  <a:pt x="18033" y="18923"/>
                </a:lnTo>
                <a:lnTo>
                  <a:pt x="13842" y="17399"/>
                </a:lnTo>
                <a:close/>
              </a:path>
              <a:path w="18415" h="36829">
                <a:moveTo>
                  <a:pt x="13842" y="21209"/>
                </a:moveTo>
                <a:lnTo>
                  <a:pt x="10540" y="21209"/>
                </a:lnTo>
                <a:lnTo>
                  <a:pt x="12572" y="21844"/>
                </a:lnTo>
                <a:lnTo>
                  <a:pt x="13842" y="22733"/>
                </a:lnTo>
                <a:lnTo>
                  <a:pt x="13842" y="21209"/>
                </a:lnTo>
                <a:close/>
              </a:path>
              <a:path w="18415" h="36829">
                <a:moveTo>
                  <a:pt x="10794" y="0"/>
                </a:moveTo>
                <a:lnTo>
                  <a:pt x="8127" y="0"/>
                </a:lnTo>
                <a:lnTo>
                  <a:pt x="8125" y="8763"/>
                </a:lnTo>
                <a:lnTo>
                  <a:pt x="8000" y="15621"/>
                </a:lnTo>
                <a:lnTo>
                  <a:pt x="10667" y="15621"/>
                </a:lnTo>
                <a:lnTo>
                  <a:pt x="10667" y="8636"/>
                </a:lnTo>
                <a:lnTo>
                  <a:pt x="16636" y="8636"/>
                </a:lnTo>
                <a:lnTo>
                  <a:pt x="17271" y="6731"/>
                </a:lnTo>
                <a:lnTo>
                  <a:pt x="15239" y="5334"/>
                </a:lnTo>
                <a:lnTo>
                  <a:pt x="13080" y="4445"/>
                </a:lnTo>
                <a:lnTo>
                  <a:pt x="10794" y="4445"/>
                </a:lnTo>
                <a:lnTo>
                  <a:pt x="10794" y="0"/>
                </a:lnTo>
                <a:close/>
              </a:path>
              <a:path w="18415" h="36829">
                <a:moveTo>
                  <a:pt x="16636" y="8636"/>
                </a:moveTo>
                <a:lnTo>
                  <a:pt x="11429" y="8636"/>
                </a:lnTo>
                <a:lnTo>
                  <a:pt x="12572" y="8763"/>
                </a:lnTo>
                <a:lnTo>
                  <a:pt x="14350" y="9525"/>
                </a:lnTo>
                <a:lnTo>
                  <a:pt x="15874" y="10668"/>
                </a:lnTo>
                <a:lnTo>
                  <a:pt x="16636" y="8636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24288" y="3697223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60">
                <a:moveTo>
                  <a:pt x="6477" y="2158"/>
                </a:moveTo>
                <a:lnTo>
                  <a:pt x="5588" y="2158"/>
                </a:lnTo>
                <a:lnTo>
                  <a:pt x="5207" y="2539"/>
                </a:lnTo>
                <a:lnTo>
                  <a:pt x="4826" y="3301"/>
                </a:lnTo>
                <a:lnTo>
                  <a:pt x="4826" y="6349"/>
                </a:lnTo>
                <a:lnTo>
                  <a:pt x="6096" y="9778"/>
                </a:lnTo>
                <a:lnTo>
                  <a:pt x="762" y="14731"/>
                </a:lnTo>
                <a:lnTo>
                  <a:pt x="127" y="15366"/>
                </a:lnTo>
                <a:lnTo>
                  <a:pt x="0" y="17144"/>
                </a:lnTo>
                <a:lnTo>
                  <a:pt x="762" y="20192"/>
                </a:lnTo>
                <a:lnTo>
                  <a:pt x="889" y="20446"/>
                </a:lnTo>
                <a:lnTo>
                  <a:pt x="4953" y="32003"/>
                </a:lnTo>
                <a:lnTo>
                  <a:pt x="8382" y="41528"/>
                </a:lnTo>
                <a:lnTo>
                  <a:pt x="11811" y="50672"/>
                </a:lnTo>
                <a:lnTo>
                  <a:pt x="11411" y="50672"/>
                </a:lnTo>
                <a:lnTo>
                  <a:pt x="10414" y="57530"/>
                </a:lnTo>
                <a:lnTo>
                  <a:pt x="26797" y="60578"/>
                </a:lnTo>
                <a:lnTo>
                  <a:pt x="26924" y="58165"/>
                </a:lnTo>
                <a:lnTo>
                  <a:pt x="27305" y="55117"/>
                </a:lnTo>
                <a:lnTo>
                  <a:pt x="26924" y="54990"/>
                </a:lnTo>
                <a:lnTo>
                  <a:pt x="12065" y="50672"/>
                </a:lnTo>
                <a:lnTo>
                  <a:pt x="11811" y="50672"/>
                </a:lnTo>
                <a:lnTo>
                  <a:pt x="11430" y="50545"/>
                </a:lnTo>
                <a:lnTo>
                  <a:pt x="12019" y="50545"/>
                </a:lnTo>
                <a:lnTo>
                  <a:pt x="3344" y="26288"/>
                </a:lnTo>
                <a:lnTo>
                  <a:pt x="1397" y="20446"/>
                </a:lnTo>
                <a:lnTo>
                  <a:pt x="1270" y="20192"/>
                </a:lnTo>
                <a:lnTo>
                  <a:pt x="508" y="17144"/>
                </a:lnTo>
                <a:lnTo>
                  <a:pt x="381" y="16890"/>
                </a:lnTo>
                <a:lnTo>
                  <a:pt x="381" y="15874"/>
                </a:lnTo>
                <a:lnTo>
                  <a:pt x="889" y="15366"/>
                </a:lnTo>
                <a:lnTo>
                  <a:pt x="6604" y="10032"/>
                </a:lnTo>
                <a:lnTo>
                  <a:pt x="6858" y="10032"/>
                </a:lnTo>
                <a:lnTo>
                  <a:pt x="6705" y="9651"/>
                </a:lnTo>
                <a:lnTo>
                  <a:pt x="6350" y="9651"/>
                </a:lnTo>
                <a:lnTo>
                  <a:pt x="6350" y="9397"/>
                </a:lnTo>
                <a:lnTo>
                  <a:pt x="6604" y="9397"/>
                </a:lnTo>
                <a:lnTo>
                  <a:pt x="6223" y="8889"/>
                </a:lnTo>
                <a:lnTo>
                  <a:pt x="5334" y="3301"/>
                </a:lnTo>
                <a:lnTo>
                  <a:pt x="5588" y="2920"/>
                </a:lnTo>
                <a:lnTo>
                  <a:pt x="5969" y="2539"/>
                </a:lnTo>
                <a:lnTo>
                  <a:pt x="6477" y="2158"/>
                </a:lnTo>
                <a:close/>
              </a:path>
              <a:path w="43179" h="60960">
                <a:moveTo>
                  <a:pt x="40224" y="26375"/>
                </a:moveTo>
                <a:lnTo>
                  <a:pt x="40005" y="26923"/>
                </a:lnTo>
                <a:lnTo>
                  <a:pt x="39370" y="28701"/>
                </a:lnTo>
                <a:lnTo>
                  <a:pt x="36830" y="33781"/>
                </a:lnTo>
                <a:lnTo>
                  <a:pt x="30931" y="45719"/>
                </a:lnTo>
                <a:lnTo>
                  <a:pt x="27889" y="52577"/>
                </a:lnTo>
                <a:lnTo>
                  <a:pt x="26924" y="54990"/>
                </a:lnTo>
                <a:lnTo>
                  <a:pt x="27178" y="54990"/>
                </a:lnTo>
                <a:lnTo>
                  <a:pt x="28250" y="52450"/>
                </a:lnTo>
                <a:lnTo>
                  <a:pt x="31304" y="45592"/>
                </a:lnTo>
                <a:lnTo>
                  <a:pt x="35052" y="37972"/>
                </a:lnTo>
                <a:lnTo>
                  <a:pt x="36068" y="36067"/>
                </a:lnTo>
                <a:lnTo>
                  <a:pt x="38608" y="30987"/>
                </a:lnTo>
                <a:lnTo>
                  <a:pt x="39624" y="28828"/>
                </a:lnTo>
                <a:lnTo>
                  <a:pt x="40224" y="26375"/>
                </a:lnTo>
                <a:close/>
              </a:path>
              <a:path w="43179" h="60960">
                <a:moveTo>
                  <a:pt x="42092" y="18738"/>
                </a:moveTo>
                <a:lnTo>
                  <a:pt x="40224" y="26375"/>
                </a:lnTo>
                <a:lnTo>
                  <a:pt x="40386" y="25780"/>
                </a:lnTo>
                <a:lnTo>
                  <a:pt x="40640" y="25272"/>
                </a:lnTo>
                <a:lnTo>
                  <a:pt x="41967" y="20446"/>
                </a:lnTo>
                <a:lnTo>
                  <a:pt x="42092" y="18738"/>
                </a:lnTo>
                <a:close/>
              </a:path>
              <a:path w="43179" h="60960">
                <a:moveTo>
                  <a:pt x="42151" y="14146"/>
                </a:moveTo>
                <a:lnTo>
                  <a:pt x="42253" y="15366"/>
                </a:lnTo>
                <a:lnTo>
                  <a:pt x="42164" y="16890"/>
                </a:lnTo>
                <a:lnTo>
                  <a:pt x="42092" y="18738"/>
                </a:lnTo>
                <a:lnTo>
                  <a:pt x="42482" y="17144"/>
                </a:lnTo>
                <a:lnTo>
                  <a:pt x="42604" y="15874"/>
                </a:lnTo>
                <a:lnTo>
                  <a:pt x="42672" y="14731"/>
                </a:lnTo>
                <a:lnTo>
                  <a:pt x="42151" y="14146"/>
                </a:lnTo>
                <a:close/>
              </a:path>
              <a:path w="43179" h="60960">
                <a:moveTo>
                  <a:pt x="35903" y="7116"/>
                </a:moveTo>
                <a:lnTo>
                  <a:pt x="42151" y="14146"/>
                </a:lnTo>
                <a:lnTo>
                  <a:pt x="41021" y="9397"/>
                </a:lnTo>
                <a:lnTo>
                  <a:pt x="40513" y="8889"/>
                </a:lnTo>
                <a:lnTo>
                  <a:pt x="35903" y="7116"/>
                </a:lnTo>
                <a:close/>
              </a:path>
              <a:path w="43179" h="60960">
                <a:moveTo>
                  <a:pt x="6604" y="9397"/>
                </a:moveTo>
                <a:lnTo>
                  <a:pt x="6350" y="9651"/>
                </a:lnTo>
                <a:lnTo>
                  <a:pt x="6705" y="9651"/>
                </a:lnTo>
                <a:lnTo>
                  <a:pt x="6604" y="9397"/>
                </a:lnTo>
                <a:close/>
              </a:path>
              <a:path w="43179" h="60960">
                <a:moveTo>
                  <a:pt x="17907" y="0"/>
                </a:moveTo>
                <a:lnTo>
                  <a:pt x="11811" y="634"/>
                </a:lnTo>
                <a:lnTo>
                  <a:pt x="19050" y="634"/>
                </a:lnTo>
                <a:lnTo>
                  <a:pt x="35903" y="7116"/>
                </a:lnTo>
                <a:lnTo>
                  <a:pt x="31496" y="2158"/>
                </a:lnTo>
                <a:lnTo>
                  <a:pt x="32131" y="2158"/>
                </a:lnTo>
                <a:lnTo>
                  <a:pt x="22987" y="253"/>
                </a:lnTo>
                <a:lnTo>
                  <a:pt x="17907" y="0"/>
                </a:lnTo>
                <a:close/>
              </a:path>
              <a:path w="43179" h="60960">
                <a:moveTo>
                  <a:pt x="12954" y="761"/>
                </a:moveTo>
                <a:lnTo>
                  <a:pt x="8509" y="761"/>
                </a:lnTo>
                <a:lnTo>
                  <a:pt x="5080" y="2158"/>
                </a:lnTo>
                <a:lnTo>
                  <a:pt x="5588" y="2158"/>
                </a:lnTo>
                <a:lnTo>
                  <a:pt x="12954" y="761"/>
                </a:lnTo>
                <a:close/>
              </a:path>
              <a:path w="43179" h="60960">
                <a:moveTo>
                  <a:pt x="17272" y="634"/>
                </a:moveTo>
                <a:lnTo>
                  <a:pt x="11557" y="634"/>
                </a:lnTo>
                <a:lnTo>
                  <a:pt x="10033" y="761"/>
                </a:lnTo>
                <a:lnTo>
                  <a:pt x="14986" y="761"/>
                </a:lnTo>
                <a:lnTo>
                  <a:pt x="17272" y="634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893807" y="3776471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18288" y="0"/>
                </a:moveTo>
                <a:lnTo>
                  <a:pt x="10922" y="1778"/>
                </a:lnTo>
                <a:lnTo>
                  <a:pt x="11176" y="1778"/>
                </a:lnTo>
                <a:lnTo>
                  <a:pt x="5207" y="6731"/>
                </a:lnTo>
                <a:lnTo>
                  <a:pt x="1397" y="13970"/>
                </a:lnTo>
                <a:lnTo>
                  <a:pt x="0" y="22352"/>
                </a:lnTo>
                <a:lnTo>
                  <a:pt x="1397" y="31242"/>
                </a:lnTo>
                <a:lnTo>
                  <a:pt x="5334" y="38735"/>
                </a:lnTo>
                <a:lnTo>
                  <a:pt x="11176" y="43561"/>
                </a:lnTo>
                <a:lnTo>
                  <a:pt x="11303" y="43561"/>
                </a:lnTo>
                <a:lnTo>
                  <a:pt x="17907" y="45339"/>
                </a:lnTo>
                <a:lnTo>
                  <a:pt x="24892" y="43561"/>
                </a:lnTo>
                <a:lnTo>
                  <a:pt x="30734" y="38735"/>
                </a:lnTo>
                <a:lnTo>
                  <a:pt x="34798" y="31368"/>
                </a:lnTo>
                <a:lnTo>
                  <a:pt x="36195" y="22860"/>
                </a:lnTo>
                <a:lnTo>
                  <a:pt x="34798" y="14097"/>
                </a:lnTo>
                <a:lnTo>
                  <a:pt x="30861" y="6731"/>
                </a:lnTo>
                <a:lnTo>
                  <a:pt x="25019" y="1778"/>
                </a:lnTo>
                <a:lnTo>
                  <a:pt x="1828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90759" y="3779520"/>
            <a:ext cx="33527" cy="396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863328" y="3779520"/>
            <a:ext cx="64007" cy="670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66376" y="3828288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0" y="888"/>
                </a:moveTo>
                <a:lnTo>
                  <a:pt x="33147" y="888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863328" y="383747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4298"/>
                </a:moveTo>
                <a:lnTo>
                  <a:pt x="33248" y="4298"/>
                </a:lnTo>
              </a:path>
            </a:pathLst>
          </a:custGeom>
          <a:ln w="9867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863328" y="3837559"/>
            <a:ext cx="34925" cy="8890"/>
          </a:xfrm>
          <a:custGeom>
            <a:avLst/>
            <a:gdLst/>
            <a:ahLst/>
            <a:cxnLst/>
            <a:rect l="l" t="t" r="r" b="b"/>
            <a:pathLst>
              <a:path w="34925" h="8889">
                <a:moveTo>
                  <a:pt x="762" y="380"/>
                </a:moveTo>
                <a:lnTo>
                  <a:pt x="634" y="3047"/>
                </a:lnTo>
                <a:lnTo>
                  <a:pt x="634" y="5841"/>
                </a:lnTo>
                <a:lnTo>
                  <a:pt x="762" y="8635"/>
                </a:lnTo>
                <a:lnTo>
                  <a:pt x="1016" y="5841"/>
                </a:lnTo>
                <a:lnTo>
                  <a:pt x="1016" y="3047"/>
                </a:lnTo>
                <a:lnTo>
                  <a:pt x="762" y="380"/>
                </a:lnTo>
                <a:close/>
              </a:path>
              <a:path w="34925" h="8889">
                <a:moveTo>
                  <a:pt x="3937" y="380"/>
                </a:moveTo>
                <a:lnTo>
                  <a:pt x="3809" y="3047"/>
                </a:lnTo>
                <a:lnTo>
                  <a:pt x="3809" y="5841"/>
                </a:lnTo>
                <a:lnTo>
                  <a:pt x="3937" y="8635"/>
                </a:lnTo>
                <a:lnTo>
                  <a:pt x="4191" y="5841"/>
                </a:lnTo>
                <a:lnTo>
                  <a:pt x="4191" y="3047"/>
                </a:lnTo>
                <a:lnTo>
                  <a:pt x="3937" y="380"/>
                </a:lnTo>
                <a:close/>
              </a:path>
              <a:path w="34925" h="8889">
                <a:moveTo>
                  <a:pt x="7112" y="380"/>
                </a:moveTo>
                <a:lnTo>
                  <a:pt x="6984" y="3047"/>
                </a:lnTo>
                <a:lnTo>
                  <a:pt x="6984" y="5841"/>
                </a:lnTo>
                <a:lnTo>
                  <a:pt x="7112" y="8635"/>
                </a:lnTo>
                <a:lnTo>
                  <a:pt x="7366" y="5841"/>
                </a:lnTo>
                <a:lnTo>
                  <a:pt x="7366" y="3047"/>
                </a:lnTo>
                <a:lnTo>
                  <a:pt x="7112" y="380"/>
                </a:lnTo>
                <a:close/>
              </a:path>
              <a:path w="34925" h="8889">
                <a:moveTo>
                  <a:pt x="10287" y="380"/>
                </a:moveTo>
                <a:lnTo>
                  <a:pt x="10160" y="3047"/>
                </a:lnTo>
                <a:lnTo>
                  <a:pt x="10160" y="5841"/>
                </a:lnTo>
                <a:lnTo>
                  <a:pt x="10287" y="8635"/>
                </a:lnTo>
                <a:lnTo>
                  <a:pt x="10541" y="5841"/>
                </a:lnTo>
                <a:lnTo>
                  <a:pt x="10541" y="3047"/>
                </a:lnTo>
                <a:lnTo>
                  <a:pt x="10287" y="380"/>
                </a:lnTo>
                <a:close/>
              </a:path>
              <a:path w="34925" h="8889">
                <a:moveTo>
                  <a:pt x="13588" y="380"/>
                </a:moveTo>
                <a:lnTo>
                  <a:pt x="13335" y="3047"/>
                </a:lnTo>
                <a:lnTo>
                  <a:pt x="13335" y="5841"/>
                </a:lnTo>
                <a:lnTo>
                  <a:pt x="13588" y="8635"/>
                </a:lnTo>
                <a:lnTo>
                  <a:pt x="13842" y="5841"/>
                </a:lnTo>
                <a:lnTo>
                  <a:pt x="13842" y="3047"/>
                </a:lnTo>
                <a:lnTo>
                  <a:pt x="13588" y="380"/>
                </a:lnTo>
                <a:close/>
              </a:path>
              <a:path w="34925" h="8889">
                <a:moveTo>
                  <a:pt x="16764" y="380"/>
                </a:moveTo>
                <a:lnTo>
                  <a:pt x="16510" y="3047"/>
                </a:lnTo>
                <a:lnTo>
                  <a:pt x="16510" y="5841"/>
                </a:lnTo>
                <a:lnTo>
                  <a:pt x="16764" y="8635"/>
                </a:lnTo>
                <a:lnTo>
                  <a:pt x="16891" y="5841"/>
                </a:lnTo>
                <a:lnTo>
                  <a:pt x="16891" y="3047"/>
                </a:lnTo>
                <a:lnTo>
                  <a:pt x="16764" y="380"/>
                </a:lnTo>
                <a:close/>
              </a:path>
              <a:path w="34925" h="8889">
                <a:moveTo>
                  <a:pt x="19939" y="380"/>
                </a:moveTo>
                <a:lnTo>
                  <a:pt x="19685" y="3047"/>
                </a:lnTo>
                <a:lnTo>
                  <a:pt x="19685" y="5841"/>
                </a:lnTo>
                <a:lnTo>
                  <a:pt x="19939" y="8635"/>
                </a:lnTo>
                <a:lnTo>
                  <a:pt x="20066" y="5841"/>
                </a:lnTo>
                <a:lnTo>
                  <a:pt x="20066" y="3047"/>
                </a:lnTo>
                <a:lnTo>
                  <a:pt x="19939" y="380"/>
                </a:lnTo>
                <a:close/>
              </a:path>
              <a:path w="34925" h="8889">
                <a:moveTo>
                  <a:pt x="23113" y="380"/>
                </a:moveTo>
                <a:lnTo>
                  <a:pt x="22860" y="3047"/>
                </a:lnTo>
                <a:lnTo>
                  <a:pt x="22860" y="5841"/>
                </a:lnTo>
                <a:lnTo>
                  <a:pt x="23113" y="8635"/>
                </a:lnTo>
                <a:lnTo>
                  <a:pt x="23241" y="5841"/>
                </a:lnTo>
                <a:lnTo>
                  <a:pt x="23241" y="3047"/>
                </a:lnTo>
                <a:lnTo>
                  <a:pt x="23113" y="380"/>
                </a:lnTo>
                <a:close/>
              </a:path>
              <a:path w="34925" h="8889">
                <a:moveTo>
                  <a:pt x="26288" y="380"/>
                </a:moveTo>
                <a:lnTo>
                  <a:pt x="26034" y="3047"/>
                </a:lnTo>
                <a:lnTo>
                  <a:pt x="26034" y="5841"/>
                </a:lnTo>
                <a:lnTo>
                  <a:pt x="26288" y="8635"/>
                </a:lnTo>
                <a:lnTo>
                  <a:pt x="26543" y="5841"/>
                </a:lnTo>
                <a:lnTo>
                  <a:pt x="26543" y="3047"/>
                </a:lnTo>
                <a:lnTo>
                  <a:pt x="26288" y="380"/>
                </a:lnTo>
                <a:close/>
              </a:path>
              <a:path w="34925" h="8889">
                <a:moveTo>
                  <a:pt x="29463" y="380"/>
                </a:moveTo>
                <a:lnTo>
                  <a:pt x="29337" y="3047"/>
                </a:lnTo>
                <a:lnTo>
                  <a:pt x="29337" y="5841"/>
                </a:lnTo>
                <a:lnTo>
                  <a:pt x="29463" y="8635"/>
                </a:lnTo>
                <a:lnTo>
                  <a:pt x="29718" y="5841"/>
                </a:lnTo>
                <a:lnTo>
                  <a:pt x="29718" y="3047"/>
                </a:lnTo>
                <a:lnTo>
                  <a:pt x="29463" y="380"/>
                </a:lnTo>
                <a:close/>
              </a:path>
              <a:path w="34925" h="8889">
                <a:moveTo>
                  <a:pt x="32766" y="380"/>
                </a:moveTo>
                <a:lnTo>
                  <a:pt x="32512" y="3047"/>
                </a:lnTo>
                <a:lnTo>
                  <a:pt x="32512" y="5841"/>
                </a:lnTo>
                <a:lnTo>
                  <a:pt x="32766" y="8635"/>
                </a:lnTo>
                <a:lnTo>
                  <a:pt x="32893" y="5841"/>
                </a:lnTo>
                <a:lnTo>
                  <a:pt x="32893" y="3047"/>
                </a:lnTo>
                <a:lnTo>
                  <a:pt x="32766" y="380"/>
                </a:lnTo>
                <a:close/>
              </a:path>
              <a:path w="34925" h="8889">
                <a:moveTo>
                  <a:pt x="7746" y="0"/>
                </a:moveTo>
                <a:lnTo>
                  <a:pt x="0" y="126"/>
                </a:lnTo>
                <a:lnTo>
                  <a:pt x="0" y="380"/>
                </a:lnTo>
                <a:lnTo>
                  <a:pt x="34925" y="380"/>
                </a:lnTo>
                <a:lnTo>
                  <a:pt x="34925" y="126"/>
                </a:lnTo>
                <a:lnTo>
                  <a:pt x="7746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899395" y="3794696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4476"/>
                </a:moveTo>
                <a:lnTo>
                  <a:pt x="190" y="4476"/>
                </a:lnTo>
              </a:path>
            </a:pathLst>
          </a:custGeom>
          <a:ln w="1022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845040" y="3846576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013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937750" y="3756152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3555" y="0"/>
                </a:moveTo>
                <a:lnTo>
                  <a:pt x="2539" y="1143"/>
                </a:lnTo>
                <a:lnTo>
                  <a:pt x="1777" y="2540"/>
                </a:lnTo>
                <a:lnTo>
                  <a:pt x="1269" y="4191"/>
                </a:lnTo>
                <a:lnTo>
                  <a:pt x="634" y="5715"/>
                </a:lnTo>
                <a:lnTo>
                  <a:pt x="126" y="7365"/>
                </a:lnTo>
                <a:lnTo>
                  <a:pt x="0" y="9144"/>
                </a:lnTo>
                <a:lnTo>
                  <a:pt x="126" y="9144"/>
                </a:lnTo>
                <a:lnTo>
                  <a:pt x="761" y="6985"/>
                </a:lnTo>
                <a:lnTo>
                  <a:pt x="2666" y="1905"/>
                </a:lnTo>
                <a:lnTo>
                  <a:pt x="35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930383" y="3708780"/>
            <a:ext cx="11430" cy="43815"/>
          </a:xfrm>
          <a:custGeom>
            <a:avLst/>
            <a:gdLst/>
            <a:ahLst/>
            <a:cxnLst/>
            <a:rect l="l" t="t" r="r" b="b"/>
            <a:pathLst>
              <a:path w="11429" h="43814">
                <a:moveTo>
                  <a:pt x="10839" y="41579"/>
                </a:moveTo>
                <a:lnTo>
                  <a:pt x="11302" y="43561"/>
                </a:lnTo>
                <a:lnTo>
                  <a:pt x="11048" y="42418"/>
                </a:lnTo>
                <a:lnTo>
                  <a:pt x="10839" y="41579"/>
                </a:lnTo>
                <a:close/>
              </a:path>
              <a:path w="11429" h="43814">
                <a:moveTo>
                  <a:pt x="0" y="0"/>
                </a:moveTo>
                <a:lnTo>
                  <a:pt x="253" y="508"/>
                </a:lnTo>
                <a:lnTo>
                  <a:pt x="761" y="1651"/>
                </a:lnTo>
                <a:lnTo>
                  <a:pt x="1142" y="2794"/>
                </a:lnTo>
                <a:lnTo>
                  <a:pt x="10839" y="41579"/>
                </a:lnTo>
                <a:lnTo>
                  <a:pt x="2031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944322" y="3756533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8382"/>
                </a:moveTo>
                <a:lnTo>
                  <a:pt x="1174" y="8382"/>
                </a:lnTo>
              </a:path>
            </a:pathLst>
          </a:custGeom>
          <a:ln w="1803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944100" y="3728465"/>
            <a:ext cx="6350" cy="26670"/>
          </a:xfrm>
          <a:custGeom>
            <a:avLst/>
            <a:gdLst/>
            <a:ahLst/>
            <a:cxnLst/>
            <a:rect l="l" t="t" r="r" b="b"/>
            <a:pathLst>
              <a:path w="6350" h="26670">
                <a:moveTo>
                  <a:pt x="644" y="23907"/>
                </a:moveTo>
                <a:lnTo>
                  <a:pt x="0" y="26669"/>
                </a:lnTo>
                <a:lnTo>
                  <a:pt x="381" y="25399"/>
                </a:lnTo>
                <a:lnTo>
                  <a:pt x="644" y="23907"/>
                </a:lnTo>
                <a:close/>
              </a:path>
              <a:path w="6350" h="26670">
                <a:moveTo>
                  <a:pt x="5645" y="2476"/>
                </a:moveTo>
                <a:lnTo>
                  <a:pt x="644" y="23907"/>
                </a:lnTo>
                <a:lnTo>
                  <a:pt x="5645" y="2476"/>
                </a:lnTo>
                <a:close/>
              </a:path>
              <a:path w="6350" h="26670">
                <a:moveTo>
                  <a:pt x="6223" y="0"/>
                </a:moveTo>
                <a:lnTo>
                  <a:pt x="5645" y="2476"/>
                </a:lnTo>
                <a:lnTo>
                  <a:pt x="5969" y="1396"/>
                </a:lnTo>
                <a:lnTo>
                  <a:pt x="622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066655" y="3569208"/>
            <a:ext cx="147320" cy="283210"/>
          </a:xfrm>
          <a:custGeom>
            <a:avLst/>
            <a:gdLst/>
            <a:ahLst/>
            <a:cxnLst/>
            <a:rect l="l" t="t" r="r" b="b"/>
            <a:pathLst>
              <a:path w="147320" h="283210">
                <a:moveTo>
                  <a:pt x="79312" y="3936"/>
                </a:moveTo>
                <a:lnTo>
                  <a:pt x="78231" y="3936"/>
                </a:lnTo>
                <a:lnTo>
                  <a:pt x="145795" y="283082"/>
                </a:lnTo>
                <a:lnTo>
                  <a:pt x="146811" y="282701"/>
                </a:lnTo>
                <a:lnTo>
                  <a:pt x="79312" y="3936"/>
                </a:lnTo>
                <a:close/>
              </a:path>
              <a:path w="147320" h="283210">
                <a:moveTo>
                  <a:pt x="78358" y="0"/>
                </a:moveTo>
                <a:lnTo>
                  <a:pt x="0" y="281431"/>
                </a:lnTo>
                <a:lnTo>
                  <a:pt x="888" y="281812"/>
                </a:lnTo>
                <a:lnTo>
                  <a:pt x="78231" y="3936"/>
                </a:lnTo>
                <a:lnTo>
                  <a:pt x="79312" y="3936"/>
                </a:lnTo>
                <a:lnTo>
                  <a:pt x="7835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079735" y="3715511"/>
            <a:ext cx="121920" cy="152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104119" y="3795648"/>
            <a:ext cx="29209" cy="36195"/>
          </a:xfrm>
          <a:custGeom>
            <a:avLst/>
            <a:gdLst/>
            <a:ahLst/>
            <a:cxnLst/>
            <a:rect l="l" t="t" r="r" b="b"/>
            <a:pathLst>
              <a:path w="29209" h="36195">
                <a:moveTo>
                  <a:pt x="2920" y="0"/>
                </a:moveTo>
                <a:lnTo>
                  <a:pt x="0" y="634"/>
                </a:lnTo>
                <a:lnTo>
                  <a:pt x="21335" y="36067"/>
                </a:lnTo>
                <a:lnTo>
                  <a:pt x="28066" y="32130"/>
                </a:lnTo>
                <a:lnTo>
                  <a:pt x="28701" y="15239"/>
                </a:lnTo>
                <a:lnTo>
                  <a:pt x="14604" y="2285"/>
                </a:lnTo>
                <a:lnTo>
                  <a:pt x="292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117581" y="3761232"/>
            <a:ext cx="22860" cy="106680"/>
          </a:xfrm>
          <a:custGeom>
            <a:avLst/>
            <a:gdLst/>
            <a:ahLst/>
            <a:cxnLst/>
            <a:rect l="l" t="t" r="r" b="b"/>
            <a:pathLst>
              <a:path w="22859" h="106679">
                <a:moveTo>
                  <a:pt x="1269" y="0"/>
                </a:moveTo>
                <a:lnTo>
                  <a:pt x="0" y="6223"/>
                </a:lnTo>
                <a:lnTo>
                  <a:pt x="12445" y="44704"/>
                </a:lnTo>
                <a:lnTo>
                  <a:pt x="15620" y="45212"/>
                </a:lnTo>
                <a:lnTo>
                  <a:pt x="15874" y="51943"/>
                </a:lnTo>
                <a:lnTo>
                  <a:pt x="13257" y="98679"/>
                </a:lnTo>
                <a:lnTo>
                  <a:pt x="12826" y="103632"/>
                </a:lnTo>
                <a:lnTo>
                  <a:pt x="16382" y="106172"/>
                </a:lnTo>
                <a:lnTo>
                  <a:pt x="16128" y="98679"/>
                </a:lnTo>
                <a:lnTo>
                  <a:pt x="16128" y="97790"/>
                </a:lnTo>
                <a:lnTo>
                  <a:pt x="16382" y="87249"/>
                </a:lnTo>
                <a:lnTo>
                  <a:pt x="17271" y="60960"/>
                </a:lnTo>
                <a:lnTo>
                  <a:pt x="17144" y="52451"/>
                </a:lnTo>
                <a:lnTo>
                  <a:pt x="16763" y="45339"/>
                </a:lnTo>
                <a:lnTo>
                  <a:pt x="16975" y="45339"/>
                </a:lnTo>
                <a:lnTo>
                  <a:pt x="16890" y="45085"/>
                </a:lnTo>
                <a:lnTo>
                  <a:pt x="20065" y="41910"/>
                </a:lnTo>
                <a:lnTo>
                  <a:pt x="21589" y="36449"/>
                </a:lnTo>
                <a:lnTo>
                  <a:pt x="21970" y="31115"/>
                </a:lnTo>
                <a:lnTo>
                  <a:pt x="22351" y="27305"/>
                </a:lnTo>
                <a:lnTo>
                  <a:pt x="1269" y="0"/>
                </a:lnTo>
                <a:close/>
              </a:path>
              <a:path w="22859" h="106679">
                <a:moveTo>
                  <a:pt x="16975" y="45339"/>
                </a:moveTo>
                <a:lnTo>
                  <a:pt x="16763" y="45339"/>
                </a:lnTo>
                <a:lnTo>
                  <a:pt x="17017" y="45466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135996" y="3796029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5">
                <a:moveTo>
                  <a:pt x="13207" y="0"/>
                </a:moveTo>
                <a:lnTo>
                  <a:pt x="0" y="15875"/>
                </a:lnTo>
                <a:lnTo>
                  <a:pt x="888" y="24257"/>
                </a:lnTo>
                <a:lnTo>
                  <a:pt x="11810" y="29464"/>
                </a:lnTo>
                <a:lnTo>
                  <a:pt x="24002" y="17272"/>
                </a:lnTo>
                <a:lnTo>
                  <a:pt x="28701" y="5080"/>
                </a:lnTo>
                <a:lnTo>
                  <a:pt x="28955" y="1651"/>
                </a:lnTo>
                <a:lnTo>
                  <a:pt x="29082" y="1143"/>
                </a:lnTo>
                <a:lnTo>
                  <a:pt x="13207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076688" y="3834384"/>
            <a:ext cx="106680" cy="30480"/>
          </a:xfrm>
          <a:custGeom>
            <a:avLst/>
            <a:gdLst/>
            <a:ahLst/>
            <a:cxnLst/>
            <a:rect l="l" t="t" r="r" b="b"/>
            <a:pathLst>
              <a:path w="106679" h="30479">
                <a:moveTo>
                  <a:pt x="13589" y="7747"/>
                </a:moveTo>
                <a:lnTo>
                  <a:pt x="5334" y="10414"/>
                </a:lnTo>
                <a:lnTo>
                  <a:pt x="0" y="17780"/>
                </a:lnTo>
                <a:lnTo>
                  <a:pt x="22860" y="30099"/>
                </a:lnTo>
                <a:lnTo>
                  <a:pt x="96266" y="30099"/>
                </a:lnTo>
                <a:lnTo>
                  <a:pt x="106172" y="22733"/>
                </a:lnTo>
                <a:lnTo>
                  <a:pt x="100076" y="15621"/>
                </a:lnTo>
                <a:lnTo>
                  <a:pt x="95960" y="13462"/>
                </a:lnTo>
                <a:lnTo>
                  <a:pt x="75946" y="13462"/>
                </a:lnTo>
                <a:lnTo>
                  <a:pt x="73107" y="11049"/>
                </a:lnTo>
                <a:lnTo>
                  <a:pt x="21082" y="11049"/>
                </a:lnTo>
                <a:lnTo>
                  <a:pt x="13589" y="7747"/>
                </a:lnTo>
                <a:close/>
              </a:path>
              <a:path w="106679" h="30479">
                <a:moveTo>
                  <a:pt x="83947" y="10668"/>
                </a:moveTo>
                <a:lnTo>
                  <a:pt x="75946" y="13462"/>
                </a:lnTo>
                <a:lnTo>
                  <a:pt x="95960" y="13462"/>
                </a:lnTo>
                <a:lnTo>
                  <a:pt x="92329" y="11557"/>
                </a:lnTo>
                <a:lnTo>
                  <a:pt x="83947" y="10668"/>
                </a:lnTo>
                <a:close/>
              </a:path>
              <a:path w="106679" h="30479">
                <a:moveTo>
                  <a:pt x="39370" y="0"/>
                </a:moveTo>
                <a:lnTo>
                  <a:pt x="21082" y="11049"/>
                </a:lnTo>
                <a:lnTo>
                  <a:pt x="73107" y="11049"/>
                </a:lnTo>
                <a:lnTo>
                  <a:pt x="70866" y="9144"/>
                </a:lnTo>
                <a:lnTo>
                  <a:pt x="53340" y="9144"/>
                </a:lnTo>
                <a:lnTo>
                  <a:pt x="46990" y="2667"/>
                </a:lnTo>
                <a:lnTo>
                  <a:pt x="39370" y="0"/>
                </a:lnTo>
                <a:close/>
              </a:path>
              <a:path w="106679" h="30479">
                <a:moveTo>
                  <a:pt x="65151" y="6858"/>
                </a:moveTo>
                <a:lnTo>
                  <a:pt x="59182" y="6858"/>
                </a:lnTo>
                <a:lnTo>
                  <a:pt x="53340" y="9144"/>
                </a:lnTo>
                <a:lnTo>
                  <a:pt x="70866" y="9144"/>
                </a:lnTo>
                <a:lnTo>
                  <a:pt x="65151" y="6858"/>
                </a:lnTo>
                <a:close/>
              </a:path>
            </a:pathLst>
          </a:custGeom>
          <a:solidFill>
            <a:srgbClr val="AC7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067543" y="3849623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139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113264" y="3805935"/>
            <a:ext cx="22225" cy="25400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0" y="0"/>
                </a:moveTo>
                <a:lnTo>
                  <a:pt x="508" y="889"/>
                </a:lnTo>
                <a:lnTo>
                  <a:pt x="762" y="1143"/>
                </a:lnTo>
                <a:lnTo>
                  <a:pt x="1270" y="1905"/>
                </a:lnTo>
                <a:lnTo>
                  <a:pt x="3048" y="3937"/>
                </a:lnTo>
                <a:lnTo>
                  <a:pt x="4953" y="6223"/>
                </a:lnTo>
                <a:lnTo>
                  <a:pt x="21717" y="24892"/>
                </a:lnTo>
                <a:lnTo>
                  <a:pt x="21463" y="24003"/>
                </a:lnTo>
                <a:lnTo>
                  <a:pt x="21209" y="23622"/>
                </a:lnTo>
                <a:lnTo>
                  <a:pt x="20955" y="23114"/>
                </a:lnTo>
                <a:lnTo>
                  <a:pt x="5334" y="5842"/>
                </a:lnTo>
                <a:lnTo>
                  <a:pt x="1397" y="1651"/>
                </a:lnTo>
                <a:lnTo>
                  <a:pt x="635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8377" y="3779520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4" h="27939">
                <a:moveTo>
                  <a:pt x="6368" y="25118"/>
                </a:moveTo>
                <a:lnTo>
                  <a:pt x="6857" y="27812"/>
                </a:lnTo>
                <a:lnTo>
                  <a:pt x="6857" y="27050"/>
                </a:lnTo>
                <a:lnTo>
                  <a:pt x="6368" y="25118"/>
                </a:lnTo>
                <a:close/>
              </a:path>
              <a:path w="6984" h="27939">
                <a:moveTo>
                  <a:pt x="0" y="0"/>
                </a:moveTo>
                <a:lnTo>
                  <a:pt x="6368" y="25118"/>
                </a:lnTo>
                <a:lnTo>
                  <a:pt x="2539" y="7111"/>
                </a:lnTo>
                <a:lnTo>
                  <a:pt x="507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136378" y="3806952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79">
                <a:moveTo>
                  <a:pt x="4304" y="12826"/>
                </a:moveTo>
                <a:lnTo>
                  <a:pt x="2794" y="13970"/>
                </a:lnTo>
                <a:lnTo>
                  <a:pt x="1905" y="14859"/>
                </a:lnTo>
                <a:lnTo>
                  <a:pt x="1143" y="15748"/>
                </a:lnTo>
                <a:lnTo>
                  <a:pt x="762" y="16256"/>
                </a:lnTo>
                <a:lnTo>
                  <a:pt x="381" y="16637"/>
                </a:lnTo>
                <a:lnTo>
                  <a:pt x="254" y="16891"/>
                </a:lnTo>
                <a:lnTo>
                  <a:pt x="0" y="17272"/>
                </a:lnTo>
                <a:lnTo>
                  <a:pt x="4304" y="12826"/>
                </a:lnTo>
                <a:close/>
              </a:path>
              <a:path w="22225" h="17779">
                <a:moveTo>
                  <a:pt x="18764" y="1878"/>
                </a:moveTo>
                <a:lnTo>
                  <a:pt x="13081" y="5207"/>
                </a:lnTo>
                <a:lnTo>
                  <a:pt x="7747" y="9271"/>
                </a:lnTo>
                <a:lnTo>
                  <a:pt x="4304" y="12826"/>
                </a:lnTo>
                <a:lnTo>
                  <a:pt x="18764" y="1878"/>
                </a:lnTo>
                <a:close/>
              </a:path>
              <a:path w="22225" h="17779">
                <a:moveTo>
                  <a:pt x="21971" y="0"/>
                </a:moveTo>
                <a:lnTo>
                  <a:pt x="21844" y="0"/>
                </a:lnTo>
                <a:lnTo>
                  <a:pt x="21463" y="127"/>
                </a:lnTo>
                <a:lnTo>
                  <a:pt x="21209" y="254"/>
                </a:lnTo>
                <a:lnTo>
                  <a:pt x="20574" y="508"/>
                </a:lnTo>
                <a:lnTo>
                  <a:pt x="18764" y="1878"/>
                </a:lnTo>
                <a:lnTo>
                  <a:pt x="2197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96856" y="356769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98" y="0"/>
                </a:lnTo>
              </a:path>
            </a:pathLst>
          </a:custGeom>
          <a:ln w="10401">
            <a:solidFill>
              <a:srgbClr val="455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60864" y="3886200"/>
            <a:ext cx="137159" cy="731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06583" y="3550920"/>
            <a:ext cx="45720" cy="347980"/>
          </a:xfrm>
          <a:custGeom>
            <a:avLst/>
            <a:gdLst/>
            <a:ahLst/>
            <a:cxnLst/>
            <a:rect l="l" t="t" r="r" b="b"/>
            <a:pathLst>
              <a:path w="45720" h="347979">
                <a:moveTo>
                  <a:pt x="30606" y="307594"/>
                </a:moveTo>
                <a:lnTo>
                  <a:pt x="14477" y="307594"/>
                </a:lnTo>
                <a:lnTo>
                  <a:pt x="8000" y="316484"/>
                </a:lnTo>
                <a:lnTo>
                  <a:pt x="8000" y="338582"/>
                </a:lnTo>
                <a:lnTo>
                  <a:pt x="14477" y="347472"/>
                </a:lnTo>
                <a:lnTo>
                  <a:pt x="30606" y="347472"/>
                </a:lnTo>
                <a:lnTo>
                  <a:pt x="37210" y="338582"/>
                </a:lnTo>
                <a:lnTo>
                  <a:pt x="37210" y="316484"/>
                </a:lnTo>
                <a:lnTo>
                  <a:pt x="30606" y="307594"/>
                </a:lnTo>
                <a:close/>
              </a:path>
              <a:path w="45720" h="347979">
                <a:moveTo>
                  <a:pt x="16128" y="0"/>
                </a:moveTo>
                <a:lnTo>
                  <a:pt x="10794" y="6731"/>
                </a:lnTo>
                <a:lnTo>
                  <a:pt x="10413" y="23876"/>
                </a:lnTo>
                <a:lnTo>
                  <a:pt x="15620" y="31115"/>
                </a:lnTo>
                <a:lnTo>
                  <a:pt x="16763" y="31242"/>
                </a:lnTo>
                <a:lnTo>
                  <a:pt x="11302" y="237744"/>
                </a:lnTo>
                <a:lnTo>
                  <a:pt x="16636" y="248920"/>
                </a:lnTo>
                <a:lnTo>
                  <a:pt x="0" y="279908"/>
                </a:lnTo>
                <a:lnTo>
                  <a:pt x="15620" y="307594"/>
                </a:lnTo>
                <a:lnTo>
                  <a:pt x="29463" y="307594"/>
                </a:lnTo>
                <a:lnTo>
                  <a:pt x="45211" y="279908"/>
                </a:lnTo>
                <a:lnTo>
                  <a:pt x="28574" y="248920"/>
                </a:lnTo>
                <a:lnTo>
                  <a:pt x="33908" y="237744"/>
                </a:lnTo>
                <a:lnTo>
                  <a:pt x="28320" y="31750"/>
                </a:lnTo>
                <a:lnTo>
                  <a:pt x="28701" y="31750"/>
                </a:lnTo>
                <a:lnTo>
                  <a:pt x="34289" y="24892"/>
                </a:lnTo>
                <a:lnTo>
                  <a:pt x="34543" y="16256"/>
                </a:lnTo>
                <a:lnTo>
                  <a:pt x="34543" y="7366"/>
                </a:lnTo>
                <a:lnTo>
                  <a:pt x="29209" y="127"/>
                </a:lnTo>
                <a:lnTo>
                  <a:pt x="16128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15728" y="3550920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4">
                <a:moveTo>
                  <a:pt x="13236" y="32815"/>
                </a:moveTo>
                <a:lnTo>
                  <a:pt x="13970" y="33401"/>
                </a:lnTo>
                <a:lnTo>
                  <a:pt x="16256" y="32893"/>
                </a:lnTo>
                <a:lnTo>
                  <a:pt x="13970" y="32893"/>
                </a:lnTo>
                <a:lnTo>
                  <a:pt x="13236" y="32815"/>
                </a:lnTo>
                <a:close/>
              </a:path>
              <a:path w="16509" h="33654">
                <a:moveTo>
                  <a:pt x="3947" y="25403"/>
                </a:moveTo>
                <a:lnTo>
                  <a:pt x="13236" y="32815"/>
                </a:lnTo>
                <a:lnTo>
                  <a:pt x="3947" y="25403"/>
                </a:lnTo>
                <a:close/>
              </a:path>
              <a:path w="16509" h="33654">
                <a:moveTo>
                  <a:pt x="820" y="15931"/>
                </a:moveTo>
                <a:lnTo>
                  <a:pt x="0" y="18415"/>
                </a:lnTo>
                <a:lnTo>
                  <a:pt x="1270" y="23241"/>
                </a:lnTo>
                <a:lnTo>
                  <a:pt x="1397" y="23368"/>
                </a:lnTo>
                <a:lnTo>
                  <a:pt x="3947" y="25403"/>
                </a:lnTo>
                <a:lnTo>
                  <a:pt x="820" y="15931"/>
                </a:lnTo>
                <a:close/>
              </a:path>
              <a:path w="16509" h="33654">
                <a:moveTo>
                  <a:pt x="4069" y="6092"/>
                </a:moveTo>
                <a:lnTo>
                  <a:pt x="3937" y="6350"/>
                </a:lnTo>
                <a:lnTo>
                  <a:pt x="2413" y="8763"/>
                </a:lnTo>
                <a:lnTo>
                  <a:pt x="1778" y="10160"/>
                </a:lnTo>
                <a:lnTo>
                  <a:pt x="508" y="14986"/>
                </a:lnTo>
                <a:lnTo>
                  <a:pt x="820" y="15931"/>
                </a:lnTo>
                <a:lnTo>
                  <a:pt x="4069" y="6092"/>
                </a:lnTo>
                <a:close/>
              </a:path>
              <a:path w="16509" h="33654">
                <a:moveTo>
                  <a:pt x="14097" y="0"/>
                </a:moveTo>
                <a:lnTo>
                  <a:pt x="5715" y="3556"/>
                </a:lnTo>
                <a:lnTo>
                  <a:pt x="4572" y="4572"/>
                </a:lnTo>
                <a:lnTo>
                  <a:pt x="4069" y="6092"/>
                </a:lnTo>
                <a:lnTo>
                  <a:pt x="13970" y="508"/>
                </a:lnTo>
                <a:lnTo>
                  <a:pt x="16510" y="508"/>
                </a:lnTo>
                <a:lnTo>
                  <a:pt x="1409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9697" y="3569334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2830" y="13831"/>
                </a:moveTo>
                <a:lnTo>
                  <a:pt x="0" y="14478"/>
                </a:lnTo>
                <a:lnTo>
                  <a:pt x="2285" y="14478"/>
                </a:lnTo>
                <a:lnTo>
                  <a:pt x="2830" y="13831"/>
                </a:lnTo>
                <a:close/>
              </a:path>
              <a:path w="13334" h="14604">
                <a:moveTo>
                  <a:pt x="12845" y="1930"/>
                </a:moveTo>
                <a:lnTo>
                  <a:pt x="2830" y="13831"/>
                </a:lnTo>
                <a:lnTo>
                  <a:pt x="4444" y="13462"/>
                </a:lnTo>
                <a:lnTo>
                  <a:pt x="6349" y="12446"/>
                </a:lnTo>
                <a:lnTo>
                  <a:pt x="10413" y="8763"/>
                </a:lnTo>
                <a:lnTo>
                  <a:pt x="12064" y="5715"/>
                </a:lnTo>
                <a:lnTo>
                  <a:pt x="12191" y="4826"/>
                </a:lnTo>
                <a:lnTo>
                  <a:pt x="12845" y="1930"/>
                </a:lnTo>
                <a:close/>
              </a:path>
              <a:path w="13334" h="14604">
                <a:moveTo>
                  <a:pt x="13207" y="0"/>
                </a:moveTo>
                <a:lnTo>
                  <a:pt x="13080" y="889"/>
                </a:lnTo>
                <a:lnTo>
                  <a:pt x="12845" y="1930"/>
                </a:lnTo>
                <a:lnTo>
                  <a:pt x="13080" y="1651"/>
                </a:lnTo>
                <a:lnTo>
                  <a:pt x="1320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29825" y="3551428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2413" y="0"/>
                </a:moveTo>
                <a:lnTo>
                  <a:pt x="0" y="0"/>
                </a:lnTo>
                <a:lnTo>
                  <a:pt x="4318" y="1016"/>
                </a:lnTo>
                <a:lnTo>
                  <a:pt x="6223" y="2032"/>
                </a:lnTo>
                <a:lnTo>
                  <a:pt x="12954" y="13970"/>
                </a:lnTo>
                <a:lnTo>
                  <a:pt x="13081" y="14859"/>
                </a:lnTo>
                <a:lnTo>
                  <a:pt x="13081" y="12827"/>
                </a:lnTo>
                <a:lnTo>
                  <a:pt x="11811" y="6096"/>
                </a:lnTo>
                <a:lnTo>
                  <a:pt x="7620" y="1397"/>
                </a:lnTo>
                <a:lnTo>
                  <a:pt x="241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03535" y="3788664"/>
            <a:ext cx="48768" cy="731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022967" y="3859657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8000" y="0"/>
                </a:moveTo>
                <a:lnTo>
                  <a:pt x="4825" y="0"/>
                </a:lnTo>
                <a:lnTo>
                  <a:pt x="3301" y="381"/>
                </a:lnTo>
                <a:lnTo>
                  <a:pt x="1777" y="889"/>
                </a:lnTo>
                <a:lnTo>
                  <a:pt x="1142" y="1016"/>
                </a:lnTo>
                <a:lnTo>
                  <a:pt x="507" y="1270"/>
                </a:lnTo>
                <a:lnTo>
                  <a:pt x="0" y="1651"/>
                </a:lnTo>
                <a:lnTo>
                  <a:pt x="0" y="1905"/>
                </a:lnTo>
                <a:lnTo>
                  <a:pt x="2793" y="762"/>
                </a:lnTo>
                <a:lnTo>
                  <a:pt x="8635" y="635"/>
                </a:lnTo>
                <a:lnTo>
                  <a:pt x="10871" y="635"/>
                </a:lnTo>
                <a:lnTo>
                  <a:pt x="9651" y="127"/>
                </a:lnTo>
                <a:lnTo>
                  <a:pt x="8000" y="0"/>
                </a:lnTo>
                <a:close/>
              </a:path>
              <a:path w="13334" h="1904">
                <a:moveTo>
                  <a:pt x="10871" y="635"/>
                </a:moveTo>
                <a:lnTo>
                  <a:pt x="8635" y="635"/>
                </a:lnTo>
                <a:lnTo>
                  <a:pt x="10794" y="1016"/>
                </a:lnTo>
                <a:lnTo>
                  <a:pt x="12953" y="1651"/>
                </a:lnTo>
                <a:lnTo>
                  <a:pt x="12445" y="1270"/>
                </a:lnTo>
                <a:lnTo>
                  <a:pt x="11810" y="889"/>
                </a:lnTo>
                <a:lnTo>
                  <a:pt x="11175" y="762"/>
                </a:lnTo>
                <a:lnTo>
                  <a:pt x="10871" y="635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17125" y="3888866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6034" y="0"/>
                </a:moveTo>
                <a:lnTo>
                  <a:pt x="10660" y="10946"/>
                </a:lnTo>
                <a:lnTo>
                  <a:pt x="11810" y="11683"/>
                </a:lnTo>
                <a:lnTo>
                  <a:pt x="16001" y="11175"/>
                </a:lnTo>
                <a:lnTo>
                  <a:pt x="25907" y="507"/>
                </a:lnTo>
                <a:lnTo>
                  <a:pt x="26034" y="0"/>
                </a:lnTo>
                <a:close/>
              </a:path>
              <a:path w="26034" h="12064">
                <a:moveTo>
                  <a:pt x="492" y="4425"/>
                </a:moveTo>
                <a:lnTo>
                  <a:pt x="1015" y="5079"/>
                </a:lnTo>
                <a:lnTo>
                  <a:pt x="2158" y="6349"/>
                </a:lnTo>
                <a:lnTo>
                  <a:pt x="6476" y="10159"/>
                </a:lnTo>
                <a:lnTo>
                  <a:pt x="10159" y="11302"/>
                </a:lnTo>
                <a:lnTo>
                  <a:pt x="10660" y="10946"/>
                </a:lnTo>
                <a:lnTo>
                  <a:pt x="492" y="4425"/>
                </a:lnTo>
                <a:close/>
              </a:path>
              <a:path w="26034" h="12064">
                <a:moveTo>
                  <a:pt x="0" y="3809"/>
                </a:moveTo>
                <a:lnTo>
                  <a:pt x="126" y="4190"/>
                </a:lnTo>
                <a:lnTo>
                  <a:pt x="492" y="4425"/>
                </a:lnTo>
                <a:lnTo>
                  <a:pt x="0" y="3809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05568" y="3831335"/>
            <a:ext cx="47625" cy="635"/>
          </a:xfrm>
          <a:custGeom>
            <a:avLst/>
            <a:gdLst/>
            <a:ahLst/>
            <a:cxnLst/>
            <a:rect l="l" t="t" r="r" b="b"/>
            <a:pathLst>
              <a:path w="47625" h="635">
                <a:moveTo>
                  <a:pt x="0" y="317"/>
                </a:moveTo>
                <a:lnTo>
                  <a:pt x="47498" y="317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987660" y="3926776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074" y="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912095" y="3550920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5" h="24764">
                <a:moveTo>
                  <a:pt x="6096" y="0"/>
                </a:moveTo>
                <a:lnTo>
                  <a:pt x="1651" y="4064"/>
                </a:lnTo>
                <a:lnTo>
                  <a:pt x="0" y="16129"/>
                </a:lnTo>
                <a:lnTo>
                  <a:pt x="2921" y="21971"/>
                </a:lnTo>
                <a:lnTo>
                  <a:pt x="12065" y="24257"/>
                </a:lnTo>
                <a:lnTo>
                  <a:pt x="16383" y="20320"/>
                </a:lnTo>
                <a:lnTo>
                  <a:pt x="18034" y="8128"/>
                </a:lnTo>
                <a:lnTo>
                  <a:pt x="15113" y="2286"/>
                </a:lnTo>
                <a:lnTo>
                  <a:pt x="6096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912095" y="3550920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0169" y="24171"/>
                </a:moveTo>
                <a:lnTo>
                  <a:pt x="9525" y="24257"/>
                </a:lnTo>
                <a:lnTo>
                  <a:pt x="10287" y="24257"/>
                </a:lnTo>
                <a:close/>
              </a:path>
              <a:path w="12065" h="24764">
                <a:moveTo>
                  <a:pt x="9382" y="23593"/>
                </a:moveTo>
                <a:lnTo>
                  <a:pt x="10169" y="24171"/>
                </a:lnTo>
                <a:lnTo>
                  <a:pt x="11430" y="24003"/>
                </a:lnTo>
                <a:lnTo>
                  <a:pt x="9382" y="23593"/>
                </a:lnTo>
                <a:close/>
              </a:path>
              <a:path w="12065" h="24764">
                <a:moveTo>
                  <a:pt x="2065" y="18227"/>
                </a:moveTo>
                <a:lnTo>
                  <a:pt x="9382" y="23593"/>
                </a:lnTo>
                <a:lnTo>
                  <a:pt x="2065" y="18227"/>
                </a:lnTo>
                <a:close/>
              </a:path>
              <a:path w="12065" h="24764">
                <a:moveTo>
                  <a:pt x="10795" y="0"/>
                </a:moveTo>
                <a:lnTo>
                  <a:pt x="0" y="12065"/>
                </a:lnTo>
                <a:lnTo>
                  <a:pt x="762" y="17272"/>
                </a:lnTo>
                <a:lnTo>
                  <a:pt x="2065" y="18227"/>
                </a:lnTo>
                <a:lnTo>
                  <a:pt x="1397" y="17399"/>
                </a:lnTo>
                <a:lnTo>
                  <a:pt x="1270" y="17272"/>
                </a:lnTo>
                <a:lnTo>
                  <a:pt x="508" y="12065"/>
                </a:lnTo>
                <a:lnTo>
                  <a:pt x="2032" y="7620"/>
                </a:lnTo>
                <a:lnTo>
                  <a:pt x="2413" y="6604"/>
                </a:lnTo>
                <a:lnTo>
                  <a:pt x="10795" y="508"/>
                </a:lnTo>
                <a:lnTo>
                  <a:pt x="11684" y="508"/>
                </a:lnTo>
                <a:lnTo>
                  <a:pt x="1079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923526" y="357263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318" y="0"/>
                </a:moveTo>
                <a:lnTo>
                  <a:pt x="0" y="2286"/>
                </a:lnTo>
                <a:lnTo>
                  <a:pt x="1651" y="2540"/>
                </a:lnTo>
                <a:lnTo>
                  <a:pt x="431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927843" y="3572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90"/>
                </a:moveTo>
                <a:lnTo>
                  <a:pt x="380" y="19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928352" y="356971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70" y="0"/>
                </a:moveTo>
                <a:lnTo>
                  <a:pt x="0" y="2286"/>
                </a:lnTo>
                <a:lnTo>
                  <a:pt x="1143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929621" y="3561969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0" y="3873"/>
                </a:moveTo>
                <a:lnTo>
                  <a:pt x="761" y="3873"/>
                </a:lnTo>
              </a:path>
            </a:pathLst>
          </a:custGeom>
          <a:ln w="9017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922891" y="355142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889" y="0"/>
                </a:moveTo>
                <a:lnTo>
                  <a:pt x="0" y="0"/>
                </a:lnTo>
                <a:lnTo>
                  <a:pt x="4318" y="2794"/>
                </a:lnTo>
                <a:lnTo>
                  <a:pt x="5715" y="4572"/>
                </a:lnTo>
                <a:lnTo>
                  <a:pt x="7112" y="8636"/>
                </a:lnTo>
                <a:lnTo>
                  <a:pt x="6985" y="7620"/>
                </a:lnTo>
                <a:lnTo>
                  <a:pt x="5969" y="4445"/>
                </a:lnTo>
                <a:lnTo>
                  <a:pt x="4445" y="2413"/>
                </a:lnTo>
                <a:lnTo>
                  <a:pt x="889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34600" y="3557015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11429" y="0"/>
                </a:moveTo>
                <a:lnTo>
                  <a:pt x="5714" y="1397"/>
                </a:lnTo>
                <a:lnTo>
                  <a:pt x="0" y="12319"/>
                </a:lnTo>
                <a:lnTo>
                  <a:pt x="1015" y="19812"/>
                </a:lnTo>
                <a:lnTo>
                  <a:pt x="9397" y="27178"/>
                </a:lnTo>
                <a:lnTo>
                  <a:pt x="15112" y="25780"/>
                </a:lnTo>
                <a:lnTo>
                  <a:pt x="20827" y="14859"/>
                </a:lnTo>
                <a:lnTo>
                  <a:pt x="19684" y="7493"/>
                </a:lnTo>
                <a:lnTo>
                  <a:pt x="15620" y="3682"/>
                </a:lnTo>
                <a:lnTo>
                  <a:pt x="11429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42728" y="356908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080" y="0"/>
                </a:moveTo>
                <a:lnTo>
                  <a:pt x="12953" y="762"/>
                </a:lnTo>
                <a:lnTo>
                  <a:pt x="12826" y="3429"/>
                </a:lnTo>
                <a:lnTo>
                  <a:pt x="12191" y="5207"/>
                </a:lnTo>
                <a:lnTo>
                  <a:pt x="3301" y="11557"/>
                </a:lnTo>
                <a:lnTo>
                  <a:pt x="0" y="11557"/>
                </a:lnTo>
                <a:lnTo>
                  <a:pt x="1777" y="11938"/>
                </a:lnTo>
                <a:lnTo>
                  <a:pt x="3428" y="12192"/>
                </a:lnTo>
                <a:lnTo>
                  <a:pt x="5206" y="11938"/>
                </a:lnTo>
                <a:lnTo>
                  <a:pt x="8254" y="10541"/>
                </a:lnTo>
                <a:lnTo>
                  <a:pt x="9651" y="9398"/>
                </a:lnTo>
                <a:lnTo>
                  <a:pt x="12318" y="5969"/>
                </a:lnTo>
                <a:lnTo>
                  <a:pt x="13080" y="3429"/>
                </a:lnTo>
                <a:lnTo>
                  <a:pt x="1308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34600" y="3557015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839" y="11259"/>
                </a:moveTo>
                <a:lnTo>
                  <a:pt x="7874" y="23622"/>
                </a:lnTo>
                <a:lnTo>
                  <a:pt x="11430" y="23622"/>
                </a:lnTo>
                <a:lnTo>
                  <a:pt x="8763" y="23241"/>
                </a:lnTo>
                <a:lnTo>
                  <a:pt x="7874" y="22860"/>
                </a:lnTo>
                <a:lnTo>
                  <a:pt x="508" y="12065"/>
                </a:lnTo>
                <a:lnTo>
                  <a:pt x="839" y="11259"/>
                </a:lnTo>
                <a:close/>
              </a:path>
              <a:path w="14604" h="24129">
                <a:moveTo>
                  <a:pt x="11381" y="1143"/>
                </a:moveTo>
                <a:lnTo>
                  <a:pt x="9271" y="1143"/>
                </a:lnTo>
                <a:lnTo>
                  <a:pt x="7620" y="1651"/>
                </a:lnTo>
                <a:lnTo>
                  <a:pt x="4445" y="3937"/>
                </a:lnTo>
                <a:lnTo>
                  <a:pt x="3175" y="5588"/>
                </a:lnTo>
                <a:lnTo>
                  <a:pt x="839" y="11259"/>
                </a:lnTo>
                <a:lnTo>
                  <a:pt x="11381" y="1143"/>
                </a:lnTo>
                <a:close/>
              </a:path>
              <a:path w="14604" h="24129">
                <a:moveTo>
                  <a:pt x="12573" y="0"/>
                </a:moveTo>
                <a:lnTo>
                  <a:pt x="11381" y="1143"/>
                </a:lnTo>
                <a:lnTo>
                  <a:pt x="14605" y="1143"/>
                </a:lnTo>
                <a:lnTo>
                  <a:pt x="1257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147427" y="355815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1777" y="0"/>
                </a:moveTo>
                <a:lnTo>
                  <a:pt x="0" y="0"/>
                </a:lnTo>
                <a:lnTo>
                  <a:pt x="1269" y="254"/>
                </a:lnTo>
                <a:lnTo>
                  <a:pt x="4698" y="2159"/>
                </a:lnTo>
                <a:lnTo>
                  <a:pt x="6349" y="3937"/>
                </a:lnTo>
                <a:lnTo>
                  <a:pt x="8000" y="8001"/>
                </a:lnTo>
                <a:lnTo>
                  <a:pt x="8000" y="6985"/>
                </a:lnTo>
                <a:lnTo>
                  <a:pt x="7619" y="6096"/>
                </a:lnTo>
                <a:lnTo>
                  <a:pt x="6984" y="4445"/>
                </a:lnTo>
                <a:lnTo>
                  <a:pt x="6603" y="3682"/>
                </a:lnTo>
                <a:lnTo>
                  <a:pt x="4952" y="1778"/>
                </a:lnTo>
                <a:lnTo>
                  <a:pt x="177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605386" y="3616833"/>
            <a:ext cx="283210" cy="285750"/>
          </a:xfrm>
          <a:custGeom>
            <a:avLst/>
            <a:gdLst/>
            <a:ahLst/>
            <a:cxnLst/>
            <a:rect l="l" t="t" r="r" b="b"/>
            <a:pathLst>
              <a:path w="283209" h="285750">
                <a:moveTo>
                  <a:pt x="141477" y="0"/>
                </a:moveTo>
                <a:lnTo>
                  <a:pt x="96773" y="7366"/>
                </a:lnTo>
                <a:lnTo>
                  <a:pt x="57911" y="27686"/>
                </a:lnTo>
                <a:lnTo>
                  <a:pt x="27304" y="58547"/>
                </a:lnTo>
                <a:lnTo>
                  <a:pt x="7238" y="97663"/>
                </a:lnTo>
                <a:lnTo>
                  <a:pt x="0" y="142748"/>
                </a:lnTo>
                <a:lnTo>
                  <a:pt x="7238" y="187833"/>
                </a:lnTo>
                <a:lnTo>
                  <a:pt x="27304" y="226949"/>
                </a:lnTo>
                <a:lnTo>
                  <a:pt x="57911" y="257937"/>
                </a:lnTo>
                <a:lnTo>
                  <a:pt x="96773" y="278130"/>
                </a:lnTo>
                <a:lnTo>
                  <a:pt x="141477" y="285496"/>
                </a:lnTo>
                <a:lnTo>
                  <a:pt x="186181" y="278130"/>
                </a:lnTo>
                <a:lnTo>
                  <a:pt x="214248" y="263525"/>
                </a:lnTo>
                <a:lnTo>
                  <a:pt x="141477" y="263525"/>
                </a:lnTo>
                <a:lnTo>
                  <a:pt x="94868" y="254000"/>
                </a:lnTo>
                <a:lnTo>
                  <a:pt x="56895" y="228092"/>
                </a:lnTo>
                <a:lnTo>
                  <a:pt x="31114" y="189738"/>
                </a:lnTo>
                <a:lnTo>
                  <a:pt x="21716" y="142748"/>
                </a:lnTo>
                <a:lnTo>
                  <a:pt x="31114" y="95758"/>
                </a:lnTo>
                <a:lnTo>
                  <a:pt x="56895" y="57404"/>
                </a:lnTo>
                <a:lnTo>
                  <a:pt x="94868" y="31496"/>
                </a:lnTo>
                <a:lnTo>
                  <a:pt x="141477" y="21971"/>
                </a:lnTo>
                <a:lnTo>
                  <a:pt x="214248" y="21971"/>
                </a:lnTo>
                <a:lnTo>
                  <a:pt x="186181" y="7366"/>
                </a:lnTo>
                <a:lnTo>
                  <a:pt x="141477" y="0"/>
                </a:lnTo>
                <a:close/>
              </a:path>
              <a:path w="283209" h="285750">
                <a:moveTo>
                  <a:pt x="261238" y="69342"/>
                </a:moveTo>
                <a:lnTo>
                  <a:pt x="261238" y="142748"/>
                </a:lnTo>
                <a:lnTo>
                  <a:pt x="251840" y="189738"/>
                </a:lnTo>
                <a:lnTo>
                  <a:pt x="226186" y="228092"/>
                </a:lnTo>
                <a:lnTo>
                  <a:pt x="188086" y="254000"/>
                </a:lnTo>
                <a:lnTo>
                  <a:pt x="141477" y="263525"/>
                </a:lnTo>
                <a:lnTo>
                  <a:pt x="214248" y="263525"/>
                </a:lnTo>
                <a:lnTo>
                  <a:pt x="225043" y="257937"/>
                </a:lnTo>
                <a:lnTo>
                  <a:pt x="255650" y="226949"/>
                </a:lnTo>
                <a:lnTo>
                  <a:pt x="275843" y="187833"/>
                </a:lnTo>
                <a:lnTo>
                  <a:pt x="283082" y="142748"/>
                </a:lnTo>
                <a:lnTo>
                  <a:pt x="275843" y="97663"/>
                </a:lnTo>
                <a:lnTo>
                  <a:pt x="261238" y="69342"/>
                </a:lnTo>
                <a:close/>
              </a:path>
              <a:path w="283209" h="285750">
                <a:moveTo>
                  <a:pt x="214248" y="21971"/>
                </a:moveTo>
                <a:lnTo>
                  <a:pt x="141477" y="21971"/>
                </a:lnTo>
                <a:lnTo>
                  <a:pt x="188086" y="31496"/>
                </a:lnTo>
                <a:lnTo>
                  <a:pt x="226186" y="57404"/>
                </a:lnTo>
                <a:lnTo>
                  <a:pt x="251840" y="95758"/>
                </a:lnTo>
                <a:lnTo>
                  <a:pt x="261238" y="142748"/>
                </a:lnTo>
                <a:lnTo>
                  <a:pt x="261238" y="69342"/>
                </a:lnTo>
                <a:lnTo>
                  <a:pt x="255650" y="58547"/>
                </a:lnTo>
                <a:lnTo>
                  <a:pt x="225043" y="27686"/>
                </a:lnTo>
                <a:lnTo>
                  <a:pt x="214248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561064" y="3572255"/>
            <a:ext cx="372110" cy="374650"/>
          </a:xfrm>
          <a:custGeom>
            <a:avLst/>
            <a:gdLst/>
            <a:ahLst/>
            <a:cxnLst/>
            <a:rect l="l" t="t" r="r" b="b"/>
            <a:pathLst>
              <a:path w="372109" h="374650">
                <a:moveTo>
                  <a:pt x="185800" y="0"/>
                </a:moveTo>
                <a:lnTo>
                  <a:pt x="136524" y="6731"/>
                </a:lnTo>
                <a:lnTo>
                  <a:pt x="92201" y="25654"/>
                </a:lnTo>
                <a:lnTo>
                  <a:pt x="54482" y="54991"/>
                </a:lnTo>
                <a:lnTo>
                  <a:pt x="25399" y="92964"/>
                </a:lnTo>
                <a:lnTo>
                  <a:pt x="6603" y="137668"/>
                </a:lnTo>
                <a:lnTo>
                  <a:pt x="0" y="187325"/>
                </a:lnTo>
                <a:lnTo>
                  <a:pt x="6603" y="236982"/>
                </a:lnTo>
                <a:lnTo>
                  <a:pt x="25399" y="281686"/>
                </a:lnTo>
                <a:lnTo>
                  <a:pt x="54482" y="319659"/>
                </a:lnTo>
                <a:lnTo>
                  <a:pt x="92201" y="348996"/>
                </a:lnTo>
                <a:lnTo>
                  <a:pt x="136524" y="367919"/>
                </a:lnTo>
                <a:lnTo>
                  <a:pt x="185800" y="374650"/>
                </a:lnTo>
                <a:lnTo>
                  <a:pt x="235076" y="367919"/>
                </a:lnTo>
                <a:lnTo>
                  <a:pt x="270890" y="352679"/>
                </a:lnTo>
                <a:lnTo>
                  <a:pt x="185800" y="352679"/>
                </a:lnTo>
                <a:lnTo>
                  <a:pt x="142239" y="346837"/>
                </a:lnTo>
                <a:lnTo>
                  <a:pt x="103123" y="330073"/>
                </a:lnTo>
                <a:lnTo>
                  <a:pt x="69849" y="304165"/>
                </a:lnTo>
                <a:lnTo>
                  <a:pt x="44195" y="270764"/>
                </a:lnTo>
                <a:lnTo>
                  <a:pt x="27685" y="231267"/>
                </a:lnTo>
                <a:lnTo>
                  <a:pt x="21716" y="187325"/>
                </a:lnTo>
                <a:lnTo>
                  <a:pt x="27685" y="143383"/>
                </a:lnTo>
                <a:lnTo>
                  <a:pt x="44195" y="103886"/>
                </a:lnTo>
                <a:lnTo>
                  <a:pt x="69849" y="70485"/>
                </a:lnTo>
                <a:lnTo>
                  <a:pt x="103123" y="44577"/>
                </a:lnTo>
                <a:lnTo>
                  <a:pt x="142239" y="27813"/>
                </a:lnTo>
                <a:lnTo>
                  <a:pt x="185800" y="21971"/>
                </a:lnTo>
                <a:lnTo>
                  <a:pt x="270763" y="21971"/>
                </a:lnTo>
                <a:lnTo>
                  <a:pt x="235076" y="6731"/>
                </a:lnTo>
                <a:lnTo>
                  <a:pt x="185800" y="0"/>
                </a:lnTo>
                <a:close/>
              </a:path>
              <a:path w="372109" h="374650">
                <a:moveTo>
                  <a:pt x="349884" y="101600"/>
                </a:moveTo>
                <a:lnTo>
                  <a:pt x="349884" y="187325"/>
                </a:lnTo>
                <a:lnTo>
                  <a:pt x="344042" y="231267"/>
                </a:lnTo>
                <a:lnTo>
                  <a:pt x="327405" y="270764"/>
                </a:lnTo>
                <a:lnTo>
                  <a:pt x="301751" y="304165"/>
                </a:lnTo>
                <a:lnTo>
                  <a:pt x="268604" y="330073"/>
                </a:lnTo>
                <a:lnTo>
                  <a:pt x="229361" y="346837"/>
                </a:lnTo>
                <a:lnTo>
                  <a:pt x="185800" y="352679"/>
                </a:lnTo>
                <a:lnTo>
                  <a:pt x="270890" y="352679"/>
                </a:lnTo>
                <a:lnTo>
                  <a:pt x="317118" y="319659"/>
                </a:lnTo>
                <a:lnTo>
                  <a:pt x="346201" y="281686"/>
                </a:lnTo>
                <a:lnTo>
                  <a:pt x="364997" y="236982"/>
                </a:lnTo>
                <a:lnTo>
                  <a:pt x="371601" y="187325"/>
                </a:lnTo>
                <a:lnTo>
                  <a:pt x="364997" y="137668"/>
                </a:lnTo>
                <a:lnTo>
                  <a:pt x="349884" y="101600"/>
                </a:lnTo>
                <a:close/>
              </a:path>
              <a:path w="372109" h="374650">
                <a:moveTo>
                  <a:pt x="270763" y="21971"/>
                </a:moveTo>
                <a:lnTo>
                  <a:pt x="185800" y="21971"/>
                </a:lnTo>
                <a:lnTo>
                  <a:pt x="229361" y="27813"/>
                </a:lnTo>
                <a:lnTo>
                  <a:pt x="268604" y="44577"/>
                </a:lnTo>
                <a:lnTo>
                  <a:pt x="301751" y="70485"/>
                </a:lnTo>
                <a:lnTo>
                  <a:pt x="327405" y="103886"/>
                </a:lnTo>
                <a:lnTo>
                  <a:pt x="344042" y="143383"/>
                </a:lnTo>
                <a:lnTo>
                  <a:pt x="349884" y="187325"/>
                </a:lnTo>
                <a:lnTo>
                  <a:pt x="349884" y="101600"/>
                </a:lnTo>
                <a:lnTo>
                  <a:pt x="346201" y="92964"/>
                </a:lnTo>
                <a:lnTo>
                  <a:pt x="317118" y="54991"/>
                </a:lnTo>
                <a:lnTo>
                  <a:pt x="279526" y="25654"/>
                </a:lnTo>
                <a:lnTo>
                  <a:pt x="270763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692128" y="3660647"/>
            <a:ext cx="109727" cy="1981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597640" y="5897879"/>
            <a:ext cx="79248" cy="1463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505841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36" y="374992"/>
                </a:lnTo>
                <a:lnTo>
                  <a:pt x="11176" y="374992"/>
                </a:lnTo>
                <a:lnTo>
                  <a:pt x="5969" y="369823"/>
                </a:lnTo>
                <a:lnTo>
                  <a:pt x="5969" y="5841"/>
                </a:lnTo>
                <a:lnTo>
                  <a:pt x="505841" y="5841"/>
                </a:lnTo>
                <a:lnTo>
                  <a:pt x="50584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884532" y="5556250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150"/>
                </a:lnTo>
              </a:path>
            </a:pathLst>
          </a:custGeom>
          <a:ln w="12445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8382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20" y="374992"/>
                </a:lnTo>
                <a:lnTo>
                  <a:pt x="11176" y="374992"/>
                </a:lnTo>
                <a:lnTo>
                  <a:pt x="10922" y="374802"/>
                </a:lnTo>
                <a:lnTo>
                  <a:pt x="494919" y="374802"/>
                </a:lnTo>
                <a:lnTo>
                  <a:pt x="494919" y="372275"/>
                </a:lnTo>
                <a:lnTo>
                  <a:pt x="8382" y="372275"/>
                </a:lnTo>
                <a:lnTo>
                  <a:pt x="5969" y="369823"/>
                </a:lnTo>
                <a:lnTo>
                  <a:pt x="8382" y="369747"/>
                </a:lnTo>
                <a:lnTo>
                  <a:pt x="8382" y="0"/>
                </a:lnTo>
                <a:close/>
              </a:path>
              <a:path w="506095" h="381000">
                <a:moveTo>
                  <a:pt x="499872" y="0"/>
                </a:moveTo>
                <a:lnTo>
                  <a:pt x="494919" y="0"/>
                </a:lnTo>
                <a:lnTo>
                  <a:pt x="494919" y="374802"/>
                </a:lnTo>
                <a:lnTo>
                  <a:pt x="494665" y="374992"/>
                </a:lnTo>
                <a:lnTo>
                  <a:pt x="503920" y="374992"/>
                </a:lnTo>
                <a:lnTo>
                  <a:pt x="505841" y="373087"/>
                </a:lnTo>
                <a:lnTo>
                  <a:pt x="505841" y="372287"/>
                </a:lnTo>
                <a:lnTo>
                  <a:pt x="497459" y="372287"/>
                </a:lnTo>
                <a:lnTo>
                  <a:pt x="497459" y="369747"/>
                </a:lnTo>
                <a:lnTo>
                  <a:pt x="499872" y="369747"/>
                </a:lnTo>
                <a:lnTo>
                  <a:pt x="499872" y="0"/>
                </a:lnTo>
                <a:close/>
              </a:path>
              <a:path w="506095" h="381000">
                <a:moveTo>
                  <a:pt x="505841" y="0"/>
                </a:moveTo>
                <a:lnTo>
                  <a:pt x="499872" y="0"/>
                </a:lnTo>
                <a:lnTo>
                  <a:pt x="499799" y="369823"/>
                </a:lnTo>
                <a:lnTo>
                  <a:pt x="497459" y="372287"/>
                </a:lnTo>
                <a:lnTo>
                  <a:pt x="505841" y="372287"/>
                </a:lnTo>
                <a:lnTo>
                  <a:pt x="505841" y="0"/>
                </a:lnTo>
                <a:close/>
              </a:path>
              <a:path w="506095" h="381000">
                <a:moveTo>
                  <a:pt x="494919" y="0"/>
                </a:moveTo>
                <a:lnTo>
                  <a:pt x="8382" y="0"/>
                </a:lnTo>
                <a:lnTo>
                  <a:pt x="8382" y="372275"/>
                </a:lnTo>
                <a:lnTo>
                  <a:pt x="494919" y="372275"/>
                </a:lnTo>
                <a:lnTo>
                  <a:pt x="494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390376" y="555193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</a:path>
            </a:pathLst>
          </a:custGeom>
          <a:ln w="16510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372088" y="5548712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12" y="0"/>
                </a:lnTo>
              </a:path>
            </a:pathLst>
          </a:custGeom>
          <a:ln w="9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439143" y="5599176"/>
            <a:ext cx="384175" cy="264795"/>
          </a:xfrm>
          <a:custGeom>
            <a:avLst/>
            <a:gdLst/>
            <a:ahLst/>
            <a:cxnLst/>
            <a:rect l="l" t="t" r="r" b="b"/>
            <a:pathLst>
              <a:path w="384175" h="264795">
                <a:moveTo>
                  <a:pt x="384048" y="0"/>
                </a:moveTo>
                <a:lnTo>
                  <a:pt x="285877" y="150266"/>
                </a:lnTo>
                <a:lnTo>
                  <a:pt x="158115" y="228892"/>
                </a:lnTo>
                <a:lnTo>
                  <a:pt x="47244" y="259054"/>
                </a:lnTo>
                <a:lnTo>
                  <a:pt x="0" y="263956"/>
                </a:lnTo>
                <a:lnTo>
                  <a:pt x="380873" y="264553"/>
                </a:lnTo>
                <a:lnTo>
                  <a:pt x="38404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454383" y="5611367"/>
            <a:ext cx="350520" cy="240665"/>
          </a:xfrm>
          <a:custGeom>
            <a:avLst/>
            <a:gdLst/>
            <a:ahLst/>
            <a:cxnLst/>
            <a:rect l="l" t="t" r="r" b="b"/>
            <a:pathLst>
              <a:path w="350520" h="240664">
                <a:moveTo>
                  <a:pt x="350393" y="0"/>
                </a:moveTo>
                <a:lnTo>
                  <a:pt x="260858" y="136550"/>
                </a:lnTo>
                <a:lnTo>
                  <a:pt x="144272" y="207987"/>
                </a:lnTo>
                <a:lnTo>
                  <a:pt x="43180" y="235407"/>
                </a:lnTo>
                <a:lnTo>
                  <a:pt x="0" y="239852"/>
                </a:lnTo>
                <a:lnTo>
                  <a:pt x="347472" y="240398"/>
                </a:lnTo>
                <a:lnTo>
                  <a:pt x="350393" y="0"/>
                </a:lnTo>
                <a:close/>
              </a:path>
            </a:pathLst>
          </a:custGeom>
          <a:solidFill>
            <a:srgbClr val="FBF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430000" y="5599176"/>
            <a:ext cx="405130" cy="280035"/>
          </a:xfrm>
          <a:custGeom>
            <a:avLst/>
            <a:gdLst/>
            <a:ahLst/>
            <a:cxnLst/>
            <a:rect l="l" t="t" r="r" b="b"/>
            <a:pathLst>
              <a:path w="405129" h="280035">
                <a:moveTo>
                  <a:pt x="385571" y="265328"/>
                </a:moveTo>
                <a:lnTo>
                  <a:pt x="382142" y="265328"/>
                </a:lnTo>
                <a:lnTo>
                  <a:pt x="382142" y="279120"/>
                </a:lnTo>
                <a:lnTo>
                  <a:pt x="382904" y="279869"/>
                </a:lnTo>
                <a:lnTo>
                  <a:pt x="384809" y="279869"/>
                </a:lnTo>
                <a:lnTo>
                  <a:pt x="385571" y="279120"/>
                </a:lnTo>
                <a:lnTo>
                  <a:pt x="385571" y="265328"/>
                </a:lnTo>
                <a:close/>
              </a:path>
              <a:path w="405129" h="280035">
                <a:moveTo>
                  <a:pt x="326008" y="265328"/>
                </a:moveTo>
                <a:lnTo>
                  <a:pt x="322579" y="265328"/>
                </a:lnTo>
                <a:lnTo>
                  <a:pt x="322643" y="279120"/>
                </a:lnTo>
                <a:lnTo>
                  <a:pt x="323341" y="279819"/>
                </a:lnTo>
                <a:lnTo>
                  <a:pt x="325246" y="279819"/>
                </a:lnTo>
                <a:lnTo>
                  <a:pt x="325945" y="279120"/>
                </a:lnTo>
                <a:lnTo>
                  <a:pt x="326008" y="265328"/>
                </a:lnTo>
                <a:close/>
              </a:path>
              <a:path w="405129" h="280035">
                <a:moveTo>
                  <a:pt x="266318" y="265328"/>
                </a:moveTo>
                <a:lnTo>
                  <a:pt x="262889" y="265328"/>
                </a:lnTo>
                <a:lnTo>
                  <a:pt x="263016" y="279120"/>
                </a:lnTo>
                <a:lnTo>
                  <a:pt x="263651" y="279755"/>
                </a:lnTo>
                <a:lnTo>
                  <a:pt x="265556" y="279755"/>
                </a:lnTo>
                <a:lnTo>
                  <a:pt x="266191" y="279120"/>
                </a:lnTo>
                <a:lnTo>
                  <a:pt x="266318" y="265328"/>
                </a:lnTo>
                <a:close/>
              </a:path>
              <a:path w="405129" h="280035">
                <a:moveTo>
                  <a:pt x="206755" y="265328"/>
                </a:moveTo>
                <a:lnTo>
                  <a:pt x="203326" y="265328"/>
                </a:lnTo>
                <a:lnTo>
                  <a:pt x="203377" y="278993"/>
                </a:lnTo>
                <a:lnTo>
                  <a:pt x="204088" y="279704"/>
                </a:lnTo>
                <a:lnTo>
                  <a:pt x="205993" y="279704"/>
                </a:lnTo>
                <a:lnTo>
                  <a:pt x="206705" y="278993"/>
                </a:lnTo>
                <a:lnTo>
                  <a:pt x="206755" y="265328"/>
                </a:lnTo>
                <a:close/>
              </a:path>
              <a:path w="405129" h="280035">
                <a:moveTo>
                  <a:pt x="147065" y="265328"/>
                </a:moveTo>
                <a:lnTo>
                  <a:pt x="143763" y="265328"/>
                </a:lnTo>
                <a:lnTo>
                  <a:pt x="143863" y="278993"/>
                </a:lnTo>
                <a:lnTo>
                  <a:pt x="144525" y="279666"/>
                </a:lnTo>
                <a:lnTo>
                  <a:pt x="146303" y="279666"/>
                </a:lnTo>
                <a:lnTo>
                  <a:pt x="146966" y="278993"/>
                </a:lnTo>
                <a:lnTo>
                  <a:pt x="147065" y="265328"/>
                </a:lnTo>
                <a:close/>
              </a:path>
              <a:path w="405129" h="280035">
                <a:moveTo>
                  <a:pt x="87502" y="265328"/>
                </a:moveTo>
                <a:lnTo>
                  <a:pt x="84073" y="265328"/>
                </a:lnTo>
                <a:lnTo>
                  <a:pt x="84123" y="278892"/>
                </a:lnTo>
                <a:lnTo>
                  <a:pt x="84835" y="279615"/>
                </a:lnTo>
                <a:lnTo>
                  <a:pt x="86740" y="279615"/>
                </a:lnTo>
                <a:lnTo>
                  <a:pt x="87453" y="278892"/>
                </a:lnTo>
                <a:lnTo>
                  <a:pt x="87502" y="265328"/>
                </a:lnTo>
                <a:close/>
              </a:path>
              <a:path w="405129" h="280035">
                <a:moveTo>
                  <a:pt x="27939" y="265328"/>
                </a:moveTo>
                <a:lnTo>
                  <a:pt x="24510" y="265328"/>
                </a:lnTo>
                <a:lnTo>
                  <a:pt x="24635" y="278892"/>
                </a:lnTo>
                <a:lnTo>
                  <a:pt x="25272" y="279539"/>
                </a:lnTo>
                <a:lnTo>
                  <a:pt x="27177" y="279539"/>
                </a:lnTo>
                <a:lnTo>
                  <a:pt x="27815" y="278892"/>
                </a:lnTo>
                <a:lnTo>
                  <a:pt x="27939" y="265328"/>
                </a:lnTo>
                <a:close/>
              </a:path>
              <a:path w="405129" h="280035">
                <a:moveTo>
                  <a:pt x="405002" y="264071"/>
                </a:moveTo>
                <a:lnTo>
                  <a:pt x="9397" y="264071"/>
                </a:lnTo>
                <a:lnTo>
                  <a:pt x="9397" y="265328"/>
                </a:lnTo>
                <a:lnTo>
                  <a:pt x="405002" y="265328"/>
                </a:lnTo>
                <a:lnTo>
                  <a:pt x="405002" y="264071"/>
                </a:lnTo>
                <a:close/>
              </a:path>
              <a:path w="405129" h="280035">
                <a:moveTo>
                  <a:pt x="12572" y="1257"/>
                </a:moveTo>
                <a:lnTo>
                  <a:pt x="9270" y="1257"/>
                </a:lnTo>
                <a:lnTo>
                  <a:pt x="9270" y="14732"/>
                </a:lnTo>
                <a:lnTo>
                  <a:pt x="761" y="14732"/>
                </a:lnTo>
                <a:lnTo>
                  <a:pt x="0" y="15506"/>
                </a:lnTo>
                <a:lnTo>
                  <a:pt x="0" y="17386"/>
                </a:lnTo>
                <a:lnTo>
                  <a:pt x="761" y="18161"/>
                </a:lnTo>
                <a:lnTo>
                  <a:pt x="9270" y="18161"/>
                </a:lnTo>
                <a:lnTo>
                  <a:pt x="9270" y="51955"/>
                </a:lnTo>
                <a:lnTo>
                  <a:pt x="761" y="51955"/>
                </a:lnTo>
                <a:lnTo>
                  <a:pt x="0" y="52730"/>
                </a:lnTo>
                <a:lnTo>
                  <a:pt x="0" y="54610"/>
                </a:lnTo>
                <a:lnTo>
                  <a:pt x="761" y="55372"/>
                </a:lnTo>
                <a:lnTo>
                  <a:pt x="9270" y="55372"/>
                </a:lnTo>
                <a:lnTo>
                  <a:pt x="9270" y="89192"/>
                </a:lnTo>
                <a:lnTo>
                  <a:pt x="761" y="89192"/>
                </a:lnTo>
                <a:lnTo>
                  <a:pt x="0" y="89954"/>
                </a:lnTo>
                <a:lnTo>
                  <a:pt x="0" y="91846"/>
                </a:lnTo>
                <a:lnTo>
                  <a:pt x="761" y="92608"/>
                </a:lnTo>
                <a:lnTo>
                  <a:pt x="9270" y="92608"/>
                </a:lnTo>
                <a:lnTo>
                  <a:pt x="9270" y="126479"/>
                </a:lnTo>
                <a:lnTo>
                  <a:pt x="761" y="126479"/>
                </a:lnTo>
                <a:lnTo>
                  <a:pt x="0" y="127241"/>
                </a:lnTo>
                <a:lnTo>
                  <a:pt x="0" y="129133"/>
                </a:lnTo>
                <a:lnTo>
                  <a:pt x="761" y="129895"/>
                </a:lnTo>
                <a:lnTo>
                  <a:pt x="9270" y="129895"/>
                </a:lnTo>
                <a:lnTo>
                  <a:pt x="9270" y="163664"/>
                </a:lnTo>
                <a:lnTo>
                  <a:pt x="761" y="163664"/>
                </a:lnTo>
                <a:lnTo>
                  <a:pt x="0" y="164426"/>
                </a:lnTo>
                <a:lnTo>
                  <a:pt x="0" y="166306"/>
                </a:lnTo>
                <a:lnTo>
                  <a:pt x="761" y="167081"/>
                </a:lnTo>
                <a:lnTo>
                  <a:pt x="9270" y="167081"/>
                </a:lnTo>
                <a:lnTo>
                  <a:pt x="9270" y="200901"/>
                </a:lnTo>
                <a:lnTo>
                  <a:pt x="761" y="200901"/>
                </a:lnTo>
                <a:lnTo>
                  <a:pt x="0" y="201676"/>
                </a:lnTo>
                <a:lnTo>
                  <a:pt x="0" y="203555"/>
                </a:lnTo>
                <a:lnTo>
                  <a:pt x="761" y="204330"/>
                </a:lnTo>
                <a:lnTo>
                  <a:pt x="9270" y="204330"/>
                </a:lnTo>
                <a:lnTo>
                  <a:pt x="9270" y="238125"/>
                </a:lnTo>
                <a:lnTo>
                  <a:pt x="761" y="238125"/>
                </a:lnTo>
                <a:lnTo>
                  <a:pt x="0" y="238887"/>
                </a:lnTo>
                <a:lnTo>
                  <a:pt x="0" y="240779"/>
                </a:lnTo>
                <a:lnTo>
                  <a:pt x="761" y="241541"/>
                </a:lnTo>
                <a:lnTo>
                  <a:pt x="9270" y="241541"/>
                </a:lnTo>
                <a:lnTo>
                  <a:pt x="9270" y="264071"/>
                </a:lnTo>
                <a:lnTo>
                  <a:pt x="405129" y="264071"/>
                </a:lnTo>
                <a:lnTo>
                  <a:pt x="405129" y="262813"/>
                </a:lnTo>
                <a:lnTo>
                  <a:pt x="404621" y="262813"/>
                </a:lnTo>
                <a:lnTo>
                  <a:pt x="404621" y="261556"/>
                </a:lnTo>
                <a:lnTo>
                  <a:pt x="33781" y="261556"/>
                </a:lnTo>
                <a:lnTo>
                  <a:pt x="44803" y="259918"/>
                </a:lnTo>
                <a:lnTo>
                  <a:pt x="12572" y="259918"/>
                </a:lnTo>
                <a:lnTo>
                  <a:pt x="12572" y="1257"/>
                </a:lnTo>
                <a:close/>
              </a:path>
              <a:path w="405129" h="280035">
                <a:moveTo>
                  <a:pt x="390778" y="419"/>
                </a:moveTo>
                <a:lnTo>
                  <a:pt x="389762" y="787"/>
                </a:lnTo>
                <a:lnTo>
                  <a:pt x="368807" y="49276"/>
                </a:lnTo>
                <a:lnTo>
                  <a:pt x="342391" y="92443"/>
                </a:lnTo>
                <a:lnTo>
                  <a:pt x="310387" y="131076"/>
                </a:lnTo>
                <a:lnTo>
                  <a:pt x="272668" y="165138"/>
                </a:lnTo>
                <a:lnTo>
                  <a:pt x="229488" y="194576"/>
                </a:lnTo>
                <a:lnTo>
                  <a:pt x="180720" y="219316"/>
                </a:lnTo>
                <a:lnTo>
                  <a:pt x="122173" y="240372"/>
                </a:lnTo>
                <a:lnTo>
                  <a:pt x="70865" y="252603"/>
                </a:lnTo>
                <a:lnTo>
                  <a:pt x="32003" y="258394"/>
                </a:lnTo>
                <a:lnTo>
                  <a:pt x="12572" y="259918"/>
                </a:lnTo>
                <a:lnTo>
                  <a:pt x="44803" y="259918"/>
                </a:lnTo>
                <a:lnTo>
                  <a:pt x="123062" y="243662"/>
                </a:lnTo>
                <a:lnTo>
                  <a:pt x="181990" y="222440"/>
                </a:lnTo>
                <a:lnTo>
                  <a:pt x="246506" y="187858"/>
                </a:lnTo>
                <a:lnTo>
                  <a:pt x="301624" y="144411"/>
                </a:lnTo>
                <a:lnTo>
                  <a:pt x="330326" y="113550"/>
                </a:lnTo>
                <a:lnTo>
                  <a:pt x="355091" y="79578"/>
                </a:lnTo>
                <a:lnTo>
                  <a:pt x="375919" y="42621"/>
                </a:lnTo>
                <a:lnTo>
                  <a:pt x="392683" y="2781"/>
                </a:lnTo>
                <a:lnTo>
                  <a:pt x="392810" y="1968"/>
                </a:lnTo>
                <a:lnTo>
                  <a:pt x="392429" y="1143"/>
                </a:lnTo>
                <a:lnTo>
                  <a:pt x="390778" y="419"/>
                </a:lnTo>
                <a:close/>
              </a:path>
              <a:path w="405129" h="280035">
                <a:moveTo>
                  <a:pt x="12445" y="0"/>
                </a:moveTo>
                <a:lnTo>
                  <a:pt x="9397" y="0"/>
                </a:lnTo>
                <a:lnTo>
                  <a:pt x="9397" y="1257"/>
                </a:lnTo>
                <a:lnTo>
                  <a:pt x="12445" y="1257"/>
                </a:lnTo>
                <a:lnTo>
                  <a:pt x="12445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365992" y="5623559"/>
            <a:ext cx="246888" cy="423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40423" y="5685421"/>
            <a:ext cx="451484" cy="346710"/>
          </a:xfrm>
          <a:custGeom>
            <a:avLst/>
            <a:gdLst/>
            <a:ahLst/>
            <a:cxnLst/>
            <a:rect l="l" t="t" r="r" b="b"/>
            <a:pathLst>
              <a:path w="451484" h="346710">
                <a:moveTo>
                  <a:pt x="140970" y="0"/>
                </a:moveTo>
                <a:lnTo>
                  <a:pt x="0" y="133807"/>
                </a:lnTo>
                <a:lnTo>
                  <a:pt x="0" y="346316"/>
                </a:lnTo>
                <a:lnTo>
                  <a:pt x="450977" y="346316"/>
                </a:lnTo>
                <a:lnTo>
                  <a:pt x="450977" y="314833"/>
                </a:lnTo>
                <a:lnTo>
                  <a:pt x="28321" y="314833"/>
                </a:lnTo>
                <a:lnTo>
                  <a:pt x="28321" y="149542"/>
                </a:lnTo>
                <a:lnTo>
                  <a:pt x="143764" y="40932"/>
                </a:lnTo>
                <a:lnTo>
                  <a:pt x="197358" y="40932"/>
                </a:lnTo>
                <a:lnTo>
                  <a:pt x="14097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76592" y="5770435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19"/>
                </a:lnTo>
              </a:path>
            </a:pathLst>
          </a:custGeom>
          <a:ln w="3083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84188" y="5726353"/>
            <a:ext cx="231775" cy="145415"/>
          </a:xfrm>
          <a:custGeom>
            <a:avLst/>
            <a:gdLst/>
            <a:ahLst/>
            <a:cxnLst/>
            <a:rect l="l" t="t" r="r" b="b"/>
            <a:pathLst>
              <a:path w="231775" h="145414">
                <a:moveTo>
                  <a:pt x="53594" y="0"/>
                </a:moveTo>
                <a:lnTo>
                  <a:pt x="0" y="0"/>
                </a:lnTo>
                <a:lnTo>
                  <a:pt x="178943" y="130657"/>
                </a:lnTo>
                <a:lnTo>
                  <a:pt x="198755" y="144818"/>
                </a:lnTo>
                <a:lnTo>
                  <a:pt x="214249" y="124371"/>
                </a:lnTo>
                <a:lnTo>
                  <a:pt x="231648" y="102311"/>
                </a:lnTo>
                <a:lnTo>
                  <a:pt x="194437" y="102311"/>
                </a:lnTo>
                <a:lnTo>
                  <a:pt x="535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78625" y="5685421"/>
            <a:ext cx="113030" cy="143510"/>
          </a:xfrm>
          <a:custGeom>
            <a:avLst/>
            <a:gdLst/>
            <a:ahLst/>
            <a:cxnLst/>
            <a:rect l="l" t="t" r="r" b="b"/>
            <a:pathLst>
              <a:path w="113029" h="143510">
                <a:moveTo>
                  <a:pt x="112775" y="0"/>
                </a:moveTo>
                <a:lnTo>
                  <a:pt x="0" y="143243"/>
                </a:lnTo>
                <a:lnTo>
                  <a:pt x="37210" y="143243"/>
                </a:lnTo>
                <a:lnTo>
                  <a:pt x="83184" y="85013"/>
                </a:lnTo>
                <a:lnTo>
                  <a:pt x="112775" y="85013"/>
                </a:lnTo>
                <a:lnTo>
                  <a:pt x="1127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5900" y="5598845"/>
            <a:ext cx="229870" cy="142240"/>
          </a:xfrm>
          <a:custGeom>
            <a:avLst/>
            <a:gdLst/>
            <a:ahLst/>
            <a:cxnLst/>
            <a:rect l="l" t="t" r="r" b="b"/>
            <a:pathLst>
              <a:path w="229870" h="142239">
                <a:moveTo>
                  <a:pt x="53213" y="0"/>
                </a:moveTo>
                <a:lnTo>
                  <a:pt x="0" y="0"/>
                </a:lnTo>
                <a:lnTo>
                  <a:pt x="197231" y="141668"/>
                </a:lnTo>
                <a:lnTo>
                  <a:pt x="229743" y="100736"/>
                </a:lnTo>
                <a:lnTo>
                  <a:pt x="193040" y="100736"/>
                </a:lnTo>
                <a:lnTo>
                  <a:pt x="532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40423" y="5559552"/>
            <a:ext cx="179070" cy="159385"/>
          </a:xfrm>
          <a:custGeom>
            <a:avLst/>
            <a:gdLst/>
            <a:ahLst/>
            <a:cxnLst/>
            <a:rect l="l" t="t" r="r" b="b"/>
            <a:pathLst>
              <a:path w="179070" h="159385">
                <a:moveTo>
                  <a:pt x="124078" y="0"/>
                </a:moveTo>
                <a:lnTo>
                  <a:pt x="0" y="116433"/>
                </a:lnTo>
                <a:lnTo>
                  <a:pt x="0" y="158927"/>
                </a:lnTo>
                <a:lnTo>
                  <a:pt x="125475" y="39293"/>
                </a:lnTo>
                <a:lnTo>
                  <a:pt x="178688" y="39293"/>
                </a:lnTo>
                <a:lnTo>
                  <a:pt x="1240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58940" y="555955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460" y="0"/>
                </a:moveTo>
                <a:lnTo>
                  <a:pt x="61975" y="0"/>
                </a:lnTo>
                <a:lnTo>
                  <a:pt x="61975" y="31419"/>
                </a:lnTo>
                <a:lnTo>
                  <a:pt x="85597" y="31419"/>
                </a:lnTo>
                <a:lnTo>
                  <a:pt x="0" y="140030"/>
                </a:lnTo>
                <a:lnTo>
                  <a:pt x="36702" y="140030"/>
                </a:lnTo>
                <a:lnTo>
                  <a:pt x="104266" y="55054"/>
                </a:lnTo>
                <a:lnTo>
                  <a:pt x="132460" y="55054"/>
                </a:lnTo>
                <a:lnTo>
                  <a:pt x="13246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63206" y="5614619"/>
            <a:ext cx="28575" cy="24130"/>
          </a:xfrm>
          <a:custGeom>
            <a:avLst/>
            <a:gdLst/>
            <a:ahLst/>
            <a:cxnLst/>
            <a:rect l="l" t="t" r="r" b="b"/>
            <a:pathLst>
              <a:path w="28575" h="24129">
                <a:moveTo>
                  <a:pt x="0" y="11791"/>
                </a:moveTo>
                <a:lnTo>
                  <a:pt x="28168" y="11791"/>
                </a:lnTo>
              </a:path>
            </a:pathLst>
          </a:custGeom>
          <a:ln w="2485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50208" y="5772911"/>
            <a:ext cx="301625" cy="253365"/>
          </a:xfrm>
          <a:custGeom>
            <a:avLst/>
            <a:gdLst/>
            <a:ahLst/>
            <a:cxnLst/>
            <a:rect l="l" t="t" r="r" b="b"/>
            <a:pathLst>
              <a:path w="301625" h="253364">
                <a:moveTo>
                  <a:pt x="134874" y="0"/>
                </a:moveTo>
                <a:lnTo>
                  <a:pt x="123444" y="6413"/>
                </a:lnTo>
                <a:lnTo>
                  <a:pt x="76581" y="33591"/>
                </a:lnTo>
                <a:lnTo>
                  <a:pt x="0" y="33591"/>
                </a:lnTo>
                <a:lnTo>
                  <a:pt x="0" y="190373"/>
                </a:lnTo>
                <a:lnTo>
                  <a:pt x="76962" y="190373"/>
                </a:lnTo>
                <a:lnTo>
                  <a:pt x="219456" y="252818"/>
                </a:lnTo>
                <a:lnTo>
                  <a:pt x="281305" y="217970"/>
                </a:lnTo>
                <a:lnTo>
                  <a:pt x="218313" y="217970"/>
                </a:lnTo>
                <a:lnTo>
                  <a:pt x="83185" y="159156"/>
                </a:lnTo>
                <a:lnTo>
                  <a:pt x="29083" y="159156"/>
                </a:lnTo>
                <a:lnTo>
                  <a:pt x="29083" y="64808"/>
                </a:lnTo>
                <a:lnTo>
                  <a:pt x="83947" y="64808"/>
                </a:lnTo>
                <a:lnTo>
                  <a:pt x="137160" y="34010"/>
                </a:lnTo>
                <a:lnTo>
                  <a:pt x="301117" y="34010"/>
                </a:lnTo>
                <a:lnTo>
                  <a:pt x="301117" y="33451"/>
                </a:lnTo>
                <a:lnTo>
                  <a:pt x="221615" y="33451"/>
                </a:lnTo>
                <a:lnTo>
                  <a:pt x="134874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168521" y="5838418"/>
            <a:ext cx="245110" cy="153035"/>
          </a:xfrm>
          <a:custGeom>
            <a:avLst/>
            <a:gdLst/>
            <a:ahLst/>
            <a:cxnLst/>
            <a:rect l="l" t="t" r="r" b="b"/>
            <a:pathLst>
              <a:path w="245110" h="153035">
                <a:moveTo>
                  <a:pt x="244855" y="0"/>
                </a:moveTo>
                <a:lnTo>
                  <a:pt x="216026" y="0"/>
                </a:lnTo>
                <a:lnTo>
                  <a:pt x="216026" y="31076"/>
                </a:lnTo>
                <a:lnTo>
                  <a:pt x="215899" y="31076"/>
                </a:lnTo>
                <a:lnTo>
                  <a:pt x="0" y="152463"/>
                </a:lnTo>
                <a:lnTo>
                  <a:pt x="62991" y="152463"/>
                </a:lnTo>
                <a:lnTo>
                  <a:pt x="244855" y="50025"/>
                </a:lnTo>
                <a:lnTo>
                  <a:pt x="244855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52391" y="5831725"/>
            <a:ext cx="196215" cy="78105"/>
          </a:xfrm>
          <a:custGeom>
            <a:avLst/>
            <a:gdLst/>
            <a:ahLst/>
            <a:cxnLst/>
            <a:rect l="l" t="t" r="r" b="b"/>
            <a:pathLst>
              <a:path w="196214" h="78104">
                <a:moveTo>
                  <a:pt x="98933" y="0"/>
                </a:moveTo>
                <a:lnTo>
                  <a:pt x="69977" y="0"/>
                </a:lnTo>
                <a:lnTo>
                  <a:pt x="69977" y="31216"/>
                </a:lnTo>
                <a:lnTo>
                  <a:pt x="54356" y="36791"/>
                </a:lnTo>
                <a:lnTo>
                  <a:pt x="0" y="48640"/>
                </a:lnTo>
                <a:lnTo>
                  <a:pt x="0" y="77762"/>
                </a:lnTo>
                <a:lnTo>
                  <a:pt x="57150" y="66344"/>
                </a:lnTo>
                <a:lnTo>
                  <a:pt x="57150" y="66205"/>
                </a:lnTo>
                <a:lnTo>
                  <a:pt x="196088" y="18948"/>
                </a:lnTo>
                <a:lnTo>
                  <a:pt x="98933" y="18948"/>
                </a:lnTo>
                <a:lnTo>
                  <a:pt x="98933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51325" y="5795771"/>
            <a:ext cx="162560" cy="55244"/>
          </a:xfrm>
          <a:custGeom>
            <a:avLst/>
            <a:gdLst/>
            <a:ahLst/>
            <a:cxnLst/>
            <a:rect l="l" t="t" r="r" b="b"/>
            <a:pathLst>
              <a:path w="162560" h="55245">
                <a:moveTo>
                  <a:pt x="162051" y="0"/>
                </a:moveTo>
                <a:lnTo>
                  <a:pt x="0" y="54902"/>
                </a:lnTo>
                <a:lnTo>
                  <a:pt x="97154" y="54902"/>
                </a:lnTo>
                <a:lnTo>
                  <a:pt x="133222" y="42646"/>
                </a:lnTo>
                <a:lnTo>
                  <a:pt x="162051" y="42646"/>
                </a:lnTo>
                <a:lnTo>
                  <a:pt x="16205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87367" y="5806922"/>
            <a:ext cx="164465" cy="31750"/>
          </a:xfrm>
          <a:custGeom>
            <a:avLst/>
            <a:gdLst/>
            <a:ahLst/>
            <a:cxnLst/>
            <a:rect l="l" t="t" r="r" b="b"/>
            <a:pathLst>
              <a:path w="164464" h="31750">
                <a:moveTo>
                  <a:pt x="163957" y="0"/>
                </a:moveTo>
                <a:lnTo>
                  <a:pt x="0" y="0"/>
                </a:lnTo>
                <a:lnTo>
                  <a:pt x="81153" y="31356"/>
                </a:lnTo>
                <a:lnTo>
                  <a:pt x="135001" y="24803"/>
                </a:lnTo>
                <a:lnTo>
                  <a:pt x="163957" y="24803"/>
                </a:lnTo>
                <a:lnTo>
                  <a:pt x="163957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71822" y="5796610"/>
            <a:ext cx="80010" cy="10160"/>
          </a:xfrm>
          <a:custGeom>
            <a:avLst/>
            <a:gdLst/>
            <a:ahLst/>
            <a:cxnLst/>
            <a:rect l="l" t="t" r="r" b="b"/>
            <a:pathLst>
              <a:path w="80010" h="10160">
                <a:moveTo>
                  <a:pt x="79501" y="0"/>
                </a:moveTo>
                <a:lnTo>
                  <a:pt x="0" y="9753"/>
                </a:lnTo>
                <a:lnTo>
                  <a:pt x="79501" y="9753"/>
                </a:lnTo>
                <a:lnTo>
                  <a:pt x="7950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75759" y="5547359"/>
            <a:ext cx="234696" cy="2072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81871" y="571725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04" y="0"/>
                </a:lnTo>
              </a:path>
            </a:pathLst>
          </a:custGeom>
          <a:ln w="3239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935973" y="5547359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21589" y="0"/>
                </a:moveTo>
                <a:lnTo>
                  <a:pt x="0" y="21589"/>
                </a:lnTo>
                <a:lnTo>
                  <a:pt x="40639" y="62280"/>
                </a:lnTo>
                <a:lnTo>
                  <a:pt x="60832" y="40639"/>
                </a:lnTo>
                <a:lnTo>
                  <a:pt x="215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934577" y="58560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42036" y="0"/>
                </a:moveTo>
                <a:lnTo>
                  <a:pt x="0" y="41973"/>
                </a:lnTo>
                <a:lnTo>
                  <a:pt x="21716" y="63614"/>
                </a:lnTo>
                <a:lnTo>
                  <a:pt x="63626" y="21653"/>
                </a:lnTo>
                <a:lnTo>
                  <a:pt x="4203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987408" y="5598744"/>
            <a:ext cx="277495" cy="412115"/>
          </a:xfrm>
          <a:custGeom>
            <a:avLst/>
            <a:gdLst/>
            <a:ahLst/>
            <a:cxnLst/>
            <a:rect l="l" t="t" r="r" b="b"/>
            <a:pathLst>
              <a:path w="277495" h="412114">
                <a:moveTo>
                  <a:pt x="277241" y="145186"/>
                </a:moveTo>
                <a:lnTo>
                  <a:pt x="246126" y="145186"/>
                </a:lnTo>
                <a:lnTo>
                  <a:pt x="246126" y="232879"/>
                </a:lnTo>
                <a:lnTo>
                  <a:pt x="215011" y="251840"/>
                </a:lnTo>
                <a:lnTo>
                  <a:pt x="215011" y="411619"/>
                </a:lnTo>
                <a:lnTo>
                  <a:pt x="246126" y="411619"/>
                </a:lnTo>
                <a:lnTo>
                  <a:pt x="246126" y="268986"/>
                </a:lnTo>
                <a:lnTo>
                  <a:pt x="275971" y="251840"/>
                </a:lnTo>
                <a:lnTo>
                  <a:pt x="277241" y="251840"/>
                </a:lnTo>
                <a:lnTo>
                  <a:pt x="277241" y="145186"/>
                </a:lnTo>
                <a:close/>
              </a:path>
              <a:path w="277495" h="412114">
                <a:moveTo>
                  <a:pt x="60833" y="11874"/>
                </a:moveTo>
                <a:lnTo>
                  <a:pt x="0" y="47370"/>
                </a:lnTo>
                <a:lnTo>
                  <a:pt x="0" y="247802"/>
                </a:lnTo>
                <a:lnTo>
                  <a:pt x="1270" y="247802"/>
                </a:lnTo>
                <a:lnTo>
                  <a:pt x="60833" y="282028"/>
                </a:lnTo>
                <a:lnTo>
                  <a:pt x="60833" y="411594"/>
                </a:lnTo>
                <a:lnTo>
                  <a:pt x="91948" y="411594"/>
                </a:lnTo>
                <a:lnTo>
                  <a:pt x="91948" y="299923"/>
                </a:lnTo>
                <a:lnTo>
                  <a:pt x="102787" y="299923"/>
                </a:lnTo>
                <a:lnTo>
                  <a:pt x="114935" y="278930"/>
                </a:lnTo>
                <a:lnTo>
                  <a:pt x="29718" y="230174"/>
                </a:lnTo>
                <a:lnTo>
                  <a:pt x="29718" y="147574"/>
                </a:lnTo>
                <a:lnTo>
                  <a:pt x="30988" y="147574"/>
                </a:lnTo>
                <a:lnTo>
                  <a:pt x="30988" y="145669"/>
                </a:lnTo>
                <a:lnTo>
                  <a:pt x="121793" y="132753"/>
                </a:lnTo>
                <a:lnTo>
                  <a:pt x="277241" y="132753"/>
                </a:lnTo>
                <a:lnTo>
                  <a:pt x="154178" y="132740"/>
                </a:lnTo>
                <a:lnTo>
                  <a:pt x="154178" y="115087"/>
                </a:lnTo>
                <a:lnTo>
                  <a:pt x="30988" y="115087"/>
                </a:lnTo>
                <a:lnTo>
                  <a:pt x="31031" y="65023"/>
                </a:lnTo>
                <a:lnTo>
                  <a:pt x="60833" y="47637"/>
                </a:lnTo>
                <a:lnTo>
                  <a:pt x="60833" y="11874"/>
                </a:lnTo>
                <a:close/>
              </a:path>
              <a:path w="277495" h="412114">
                <a:moveTo>
                  <a:pt x="102787" y="299923"/>
                </a:moveTo>
                <a:lnTo>
                  <a:pt x="91948" y="299923"/>
                </a:lnTo>
                <a:lnTo>
                  <a:pt x="100076" y="304609"/>
                </a:lnTo>
                <a:lnTo>
                  <a:pt x="102787" y="299923"/>
                </a:lnTo>
                <a:close/>
              </a:path>
              <a:path w="277495" h="412114">
                <a:moveTo>
                  <a:pt x="277241" y="132753"/>
                </a:moveTo>
                <a:lnTo>
                  <a:pt x="121793" y="132753"/>
                </a:lnTo>
                <a:lnTo>
                  <a:pt x="123063" y="150279"/>
                </a:lnTo>
                <a:lnTo>
                  <a:pt x="90678" y="155740"/>
                </a:lnTo>
                <a:lnTo>
                  <a:pt x="60833" y="159753"/>
                </a:lnTo>
                <a:lnTo>
                  <a:pt x="58039" y="189560"/>
                </a:lnTo>
                <a:lnTo>
                  <a:pt x="110871" y="207187"/>
                </a:lnTo>
                <a:lnTo>
                  <a:pt x="127127" y="249148"/>
                </a:lnTo>
                <a:lnTo>
                  <a:pt x="155575" y="238328"/>
                </a:lnTo>
                <a:lnTo>
                  <a:pt x="137922" y="189560"/>
                </a:lnTo>
                <a:lnTo>
                  <a:pt x="128397" y="181406"/>
                </a:lnTo>
                <a:lnTo>
                  <a:pt x="142113" y="178727"/>
                </a:lnTo>
                <a:lnTo>
                  <a:pt x="154432" y="163868"/>
                </a:lnTo>
                <a:lnTo>
                  <a:pt x="216408" y="163868"/>
                </a:lnTo>
                <a:lnTo>
                  <a:pt x="216408" y="162217"/>
                </a:lnTo>
                <a:lnTo>
                  <a:pt x="246126" y="145186"/>
                </a:lnTo>
                <a:lnTo>
                  <a:pt x="277241" y="145186"/>
                </a:lnTo>
                <a:lnTo>
                  <a:pt x="277241" y="132753"/>
                </a:lnTo>
                <a:close/>
              </a:path>
              <a:path w="277495" h="412114">
                <a:moveTo>
                  <a:pt x="196088" y="38"/>
                </a:moveTo>
                <a:lnTo>
                  <a:pt x="195326" y="1384"/>
                </a:lnTo>
                <a:lnTo>
                  <a:pt x="185293" y="1384"/>
                </a:lnTo>
                <a:lnTo>
                  <a:pt x="185293" y="132740"/>
                </a:lnTo>
                <a:lnTo>
                  <a:pt x="277241" y="132740"/>
                </a:lnTo>
                <a:lnTo>
                  <a:pt x="277241" y="126657"/>
                </a:lnTo>
                <a:lnTo>
                  <a:pt x="215011" y="126657"/>
                </a:lnTo>
                <a:lnTo>
                  <a:pt x="215011" y="46875"/>
                </a:lnTo>
                <a:lnTo>
                  <a:pt x="246126" y="46875"/>
                </a:lnTo>
                <a:lnTo>
                  <a:pt x="246126" y="29286"/>
                </a:lnTo>
                <a:lnTo>
                  <a:pt x="196088" y="38"/>
                </a:lnTo>
                <a:close/>
              </a:path>
              <a:path w="277495" h="412114">
                <a:moveTo>
                  <a:pt x="246126" y="29286"/>
                </a:moveTo>
                <a:lnTo>
                  <a:pt x="246126" y="108750"/>
                </a:lnTo>
                <a:lnTo>
                  <a:pt x="215011" y="126657"/>
                </a:lnTo>
                <a:lnTo>
                  <a:pt x="277241" y="126657"/>
                </a:lnTo>
                <a:lnTo>
                  <a:pt x="277241" y="47472"/>
                </a:lnTo>
                <a:lnTo>
                  <a:pt x="277114" y="47370"/>
                </a:lnTo>
                <a:lnTo>
                  <a:pt x="246126" y="29286"/>
                </a:lnTo>
                <a:close/>
              </a:path>
              <a:path w="277495" h="412114">
                <a:moveTo>
                  <a:pt x="81153" y="0"/>
                </a:moveTo>
                <a:lnTo>
                  <a:pt x="60833" y="11874"/>
                </a:lnTo>
                <a:lnTo>
                  <a:pt x="60833" y="110794"/>
                </a:lnTo>
                <a:lnTo>
                  <a:pt x="30988" y="115087"/>
                </a:lnTo>
                <a:lnTo>
                  <a:pt x="154178" y="115087"/>
                </a:lnTo>
                <a:lnTo>
                  <a:pt x="154178" y="106324"/>
                </a:lnTo>
                <a:lnTo>
                  <a:pt x="91948" y="106324"/>
                </a:lnTo>
                <a:lnTo>
                  <a:pt x="91948" y="31241"/>
                </a:lnTo>
                <a:lnTo>
                  <a:pt x="88900" y="31241"/>
                </a:lnTo>
                <a:lnTo>
                  <a:pt x="123063" y="31178"/>
                </a:lnTo>
                <a:lnTo>
                  <a:pt x="123063" y="1384"/>
                </a:lnTo>
                <a:lnTo>
                  <a:pt x="81915" y="1384"/>
                </a:lnTo>
                <a:lnTo>
                  <a:pt x="81153" y="0"/>
                </a:lnTo>
                <a:close/>
              </a:path>
              <a:path w="277495" h="412114">
                <a:moveTo>
                  <a:pt x="185293" y="1384"/>
                </a:moveTo>
                <a:lnTo>
                  <a:pt x="123063" y="1384"/>
                </a:lnTo>
                <a:lnTo>
                  <a:pt x="123063" y="101841"/>
                </a:lnTo>
                <a:lnTo>
                  <a:pt x="91948" y="106324"/>
                </a:lnTo>
                <a:lnTo>
                  <a:pt x="154178" y="106324"/>
                </a:lnTo>
                <a:lnTo>
                  <a:pt x="154178" y="31178"/>
                </a:lnTo>
                <a:lnTo>
                  <a:pt x="185293" y="31178"/>
                </a:lnTo>
                <a:lnTo>
                  <a:pt x="185293" y="1384"/>
                </a:lnTo>
                <a:close/>
              </a:path>
              <a:path w="277495" h="412114">
                <a:moveTo>
                  <a:pt x="246126" y="46875"/>
                </a:moveTo>
                <a:lnTo>
                  <a:pt x="215011" y="46875"/>
                </a:lnTo>
                <a:lnTo>
                  <a:pt x="246126" y="65023"/>
                </a:lnTo>
                <a:lnTo>
                  <a:pt x="246126" y="4687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257918" y="5547359"/>
            <a:ext cx="65405" cy="66675"/>
          </a:xfrm>
          <a:custGeom>
            <a:avLst/>
            <a:gdLst/>
            <a:ahLst/>
            <a:cxnLst/>
            <a:rect l="l" t="t" r="r" b="b"/>
            <a:pathLst>
              <a:path w="65404" h="66675">
                <a:moveTo>
                  <a:pt x="43307" y="0"/>
                </a:moveTo>
                <a:lnTo>
                  <a:pt x="0" y="44665"/>
                </a:lnTo>
                <a:lnTo>
                  <a:pt x="21590" y="66306"/>
                </a:lnTo>
                <a:lnTo>
                  <a:pt x="64897" y="21716"/>
                </a:lnTo>
                <a:lnTo>
                  <a:pt x="4330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59316" y="5856020"/>
            <a:ext cx="63500" cy="64135"/>
          </a:xfrm>
          <a:custGeom>
            <a:avLst/>
            <a:gdLst/>
            <a:ahLst/>
            <a:cxnLst/>
            <a:rect l="l" t="t" r="r" b="b"/>
            <a:pathLst>
              <a:path w="63500" h="64135">
                <a:moveTo>
                  <a:pt x="21590" y="0"/>
                </a:moveTo>
                <a:lnTo>
                  <a:pt x="0" y="21653"/>
                </a:lnTo>
                <a:lnTo>
                  <a:pt x="40513" y="63614"/>
                </a:lnTo>
                <a:lnTo>
                  <a:pt x="63500" y="41973"/>
                </a:lnTo>
                <a:lnTo>
                  <a:pt x="215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313418" y="571658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17" y="0"/>
                </a:lnTo>
              </a:path>
            </a:pathLst>
          </a:custGeom>
          <a:ln w="31064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3416934" y="6276171"/>
            <a:ext cx="81441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高盛；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国民账户委员会；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惠誉评级；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4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3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世界银行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的</a:t>
            </a:r>
            <a:r>
              <a:rPr sz="1100" spc="-8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B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R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EA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DY</a:t>
            </a:r>
            <a:r>
              <a:rPr sz="1100" spc="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评估；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美国（圣路易斯）联邦储备银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巴基斯坦政府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1429996" y="241864"/>
            <a:ext cx="560837" cy="5586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58546" y="6359347"/>
            <a:ext cx="971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454908" y="6553200"/>
            <a:ext cx="75178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7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9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联合国；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8.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美国中央情报局世界概况；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9.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等教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育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委员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会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0956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3178810" cy="649605"/>
          </a:xfrm>
          <a:custGeom>
            <a:avLst/>
            <a:gdLst/>
            <a:ahLst/>
            <a:cxnLst/>
            <a:rect l="l" t="t" r="r" b="b"/>
            <a:pathLst>
              <a:path w="3178810" h="649605">
                <a:moveTo>
                  <a:pt x="0" y="649224"/>
                </a:moveTo>
                <a:lnTo>
                  <a:pt x="3178683" y="649224"/>
                </a:lnTo>
                <a:lnTo>
                  <a:pt x="3178683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337307"/>
            <a:ext cx="3178810" cy="4521200"/>
          </a:xfrm>
          <a:custGeom>
            <a:avLst/>
            <a:gdLst/>
            <a:ahLst/>
            <a:cxnLst/>
            <a:rect l="l" t="t" r="r" b="b"/>
            <a:pathLst>
              <a:path w="3178810" h="4521200">
                <a:moveTo>
                  <a:pt x="0" y="4520692"/>
                </a:moveTo>
                <a:lnTo>
                  <a:pt x="3178683" y="4520692"/>
                </a:lnTo>
                <a:lnTo>
                  <a:pt x="3178683" y="0"/>
                </a:lnTo>
                <a:lnTo>
                  <a:pt x="0" y="0"/>
                </a:lnTo>
                <a:lnTo>
                  <a:pt x="0" y="452069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为了发展临界规模</a:t>
            </a:r>
            <a:r>
              <a:rPr sz="3200" b="1" spc="3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spc="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正在</a:t>
            </a:r>
            <a:r>
              <a:rPr sz="3200" b="1" spc="-1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进战略举措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，以</a:t>
            </a:r>
            <a:r>
              <a:rPr sz="3200" b="1" spc="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促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进经济</a:t>
            </a:r>
            <a:br>
              <a:rPr lang="en-US"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</a:b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关键领域的私人投资</a:t>
            </a:r>
            <a:endParaRPr sz="32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173223"/>
            <a:ext cx="12192000" cy="164465"/>
          </a:xfrm>
          <a:custGeom>
            <a:avLst/>
            <a:gdLst/>
            <a:ahLst/>
            <a:cxnLst/>
            <a:rect l="l" t="t" r="r" b="b"/>
            <a:pathLst>
              <a:path w="12192000" h="164464">
                <a:moveTo>
                  <a:pt x="0" y="164084"/>
                </a:moveTo>
                <a:lnTo>
                  <a:pt x="12192000" y="164084"/>
                </a:lnTo>
                <a:lnTo>
                  <a:pt x="12192000" y="0"/>
                </a:lnTo>
                <a:lnTo>
                  <a:pt x="0" y="0"/>
                </a:lnTo>
                <a:lnTo>
                  <a:pt x="0" y="164084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3808" y="2831592"/>
            <a:ext cx="2855976" cy="3410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4398" y="3214556"/>
            <a:ext cx="2761488" cy="178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7815" y="2898648"/>
            <a:ext cx="2734056" cy="3282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21604" y="3094838"/>
            <a:ext cx="23304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政府正在致力于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开发一</a:t>
            </a:r>
            <a:r>
              <a:rPr b="1" spc="0" dirty="0" err="1">
                <a:solidFill>
                  <a:srgbClr val="1E1E1E"/>
                </a:solidFill>
                <a:latin typeface="SimSun"/>
                <a:cs typeface="SimSun"/>
              </a:rPr>
              <a:t>系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列具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有国际竞争力的投资机</a:t>
            </a:r>
            <a:r>
              <a:rPr lang="zh-CN" altLang="en-US" b="1" spc="-10" dirty="0">
                <a:solidFill>
                  <a:srgbClr val="1E1E1E"/>
                </a:solidFill>
                <a:latin typeface="SimSun"/>
                <a:cs typeface="SimSun"/>
              </a:rPr>
              <a:t>会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，以实现全面运营和商业便利化</a:t>
            </a:r>
            <a:endParaRPr lang="zh-CN" altLang="en-US" b="1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00400" y="2831592"/>
            <a:ext cx="2855976" cy="3410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448" y="2871216"/>
            <a:ext cx="2654807" cy="926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4408" y="2898648"/>
            <a:ext cx="2731008" cy="3282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3055" y="3048000"/>
            <a:ext cx="24733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巴基斯坦启动了</a:t>
            </a:r>
            <a:r>
              <a:rPr b="1" spc="-10" dirty="0" err="1">
                <a:solidFill>
                  <a:srgbClr val="1E1E1E"/>
                </a:solidFill>
                <a:latin typeface="Arial"/>
                <a:cs typeface="Arial"/>
              </a:rPr>
              <a:t>“</a:t>
            </a:r>
            <a:r>
              <a:rPr b="1" spc="-15" dirty="0" err="1">
                <a:solidFill>
                  <a:srgbClr val="1E1E1E"/>
                </a:solidFill>
                <a:latin typeface="Arial"/>
                <a:cs typeface="Arial"/>
              </a:rPr>
              <a:t>U</a:t>
            </a:r>
            <a:r>
              <a:rPr b="1" dirty="0" err="1">
                <a:solidFill>
                  <a:srgbClr val="1E1E1E"/>
                </a:solidFill>
                <a:latin typeface="Arial"/>
                <a:cs typeface="Arial"/>
              </a:rPr>
              <a:t>r</a:t>
            </a:r>
            <a:r>
              <a:rPr b="1" spc="-20" dirty="0" err="1">
                <a:solidFill>
                  <a:srgbClr val="1E1E1E"/>
                </a:solidFill>
                <a:latin typeface="Arial"/>
                <a:cs typeface="Arial"/>
              </a:rPr>
              <a:t>aa</a:t>
            </a:r>
            <a:r>
              <a:rPr b="1" spc="-10" dirty="0" err="1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lang="en-US" b="1" spc="-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ak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stan</a:t>
            </a:r>
            <a:r>
              <a:rPr lang="en-US" b="1" spc="-10" dirty="0">
                <a:solidFill>
                  <a:srgbClr val="1E1E1E"/>
                </a:solidFill>
                <a:latin typeface="Arial"/>
                <a:cs typeface="Arial"/>
              </a:rPr>
              <a:t>”</a:t>
            </a:r>
            <a:r>
              <a:rPr lang="ja-JP" altLang="en-US" spc="-15" dirty="0">
                <a:solidFill>
                  <a:srgbClr val="1E1E1E"/>
                </a:solidFill>
                <a:latin typeface="SimSun"/>
                <a:cs typeface="SimSun"/>
              </a:rPr>
              <a:t>计划，旨在推动五</a:t>
            </a:r>
            <a:r>
              <a:rPr lang="zh-CN" altLang="en-US" spc="-15" dirty="0">
                <a:solidFill>
                  <a:srgbClr val="1E1E1E"/>
                </a:solidFill>
                <a:latin typeface="SimSun"/>
                <a:cs typeface="SimSun"/>
              </a:rPr>
              <a:t>大支柱的经济发展：</a:t>
            </a:r>
            <a:endParaRPr lang="ja-JP" altLang="en-US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2440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33" y="0"/>
                </a:lnTo>
                <a:lnTo>
                  <a:pt x="49314" y="6349"/>
                </a:lnTo>
                <a:lnTo>
                  <a:pt x="23634" y="23494"/>
                </a:lnTo>
                <a:lnTo>
                  <a:pt x="6337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37" y="544957"/>
                </a:lnTo>
                <a:lnTo>
                  <a:pt x="23634" y="570483"/>
                </a:lnTo>
                <a:lnTo>
                  <a:pt x="49314" y="587755"/>
                </a:lnTo>
                <a:lnTo>
                  <a:pt x="80733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2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2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7023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72" y="0"/>
                </a:lnTo>
                <a:lnTo>
                  <a:pt x="49276" y="6349"/>
                </a:lnTo>
                <a:lnTo>
                  <a:pt x="23622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622" y="570483"/>
                </a:lnTo>
                <a:lnTo>
                  <a:pt x="49276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3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3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8433" y="2255520"/>
            <a:ext cx="2526030" cy="594360"/>
          </a:xfrm>
          <a:custGeom>
            <a:avLst/>
            <a:gdLst/>
            <a:ahLst/>
            <a:cxnLst/>
            <a:rect l="l" t="t" r="r" b="b"/>
            <a:pathLst>
              <a:path w="2526029" h="594360">
                <a:moveTo>
                  <a:pt x="2444750" y="0"/>
                </a:moveTo>
                <a:lnTo>
                  <a:pt x="80772" y="0"/>
                </a:lnTo>
                <a:lnTo>
                  <a:pt x="49403" y="6349"/>
                </a:lnTo>
                <a:lnTo>
                  <a:pt x="23749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749" y="570483"/>
                </a:lnTo>
                <a:lnTo>
                  <a:pt x="49403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246" y="587755"/>
                </a:lnTo>
                <a:lnTo>
                  <a:pt x="2501900" y="570483"/>
                </a:lnTo>
                <a:lnTo>
                  <a:pt x="2519172" y="544957"/>
                </a:lnTo>
                <a:lnTo>
                  <a:pt x="2525522" y="513714"/>
                </a:lnTo>
                <a:lnTo>
                  <a:pt x="2525522" y="80263"/>
                </a:lnTo>
                <a:lnTo>
                  <a:pt x="2519172" y="49021"/>
                </a:lnTo>
                <a:lnTo>
                  <a:pt x="2501900" y="23494"/>
                </a:lnTo>
                <a:lnTo>
                  <a:pt x="2476246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" y="2831592"/>
            <a:ext cx="2859024" cy="3410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847" y="2871216"/>
            <a:ext cx="2868168" cy="1566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808" y="2898648"/>
            <a:ext cx="2731008" cy="3282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7664" y="2998303"/>
            <a:ext cx="23272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设立</a:t>
            </a:r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SIFC</a:t>
            </a: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作为单一窗</a:t>
            </a:r>
            <a:r>
              <a:rPr b="1" spc="-30" dirty="0" err="1">
                <a:solidFill>
                  <a:srgbClr val="1E1E1E"/>
                </a:solidFill>
                <a:latin typeface="SimSun"/>
                <a:cs typeface="SimSun"/>
              </a:rPr>
              <a:t>口</a:t>
            </a:r>
            <a:r>
              <a:rPr b="1"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致力于营造繁荣的营商环</a:t>
            </a:r>
            <a:r>
              <a:rPr b="1" spc="10" dirty="0" err="1">
                <a:solidFill>
                  <a:srgbClr val="1E1E1E"/>
                </a:solidFill>
                <a:latin typeface="SimSun"/>
                <a:cs typeface="SimSun"/>
              </a:rPr>
              <a:t>境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，制定优惠政</a:t>
            </a:r>
            <a:r>
              <a:rPr b="1" spc="-20" dirty="0" err="1">
                <a:solidFill>
                  <a:srgbClr val="1E1E1E"/>
                </a:solidFill>
                <a:latin typeface="SimSun"/>
                <a:cs typeface="SimSun"/>
              </a:rPr>
              <a:t>策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，提高营商便利度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0975" y="4767071"/>
            <a:ext cx="1389888" cy="121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4919" y="1984248"/>
            <a:ext cx="524255" cy="419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51264" y="2654807"/>
            <a:ext cx="2532887" cy="30540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57359" y="2715767"/>
            <a:ext cx="2557272" cy="2203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15271" y="2718816"/>
            <a:ext cx="2407920" cy="2929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519666" y="2844379"/>
            <a:ext cx="215011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>
                <a:latin typeface="SimSun"/>
                <a:cs typeface="SimSun"/>
              </a:rPr>
              <a:t>巴基斯坦正在积极寻求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与全球利益相关者合作</a:t>
            </a:r>
            <a:r>
              <a:rPr spc="-15" dirty="0" err="1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利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用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国际专业知识和投资，同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时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从</a:t>
            </a:r>
            <a:r>
              <a:rPr b="1" spc="-10" dirty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b="1" spc="-20" dirty="0" err="1">
                <a:solidFill>
                  <a:srgbClr val="005C2E"/>
                </a:solidFill>
                <a:latin typeface="SimSun"/>
                <a:cs typeface="SimSun"/>
              </a:rPr>
              <a:t>投资者的角度保障每个</a:t>
            </a:r>
            <a:r>
              <a:rPr b="1" spc="0" dirty="0" err="1">
                <a:solidFill>
                  <a:srgbClr val="005C2E"/>
                </a:solidFill>
                <a:latin typeface="SimSun"/>
                <a:cs typeface="SimSun"/>
              </a:rPr>
              <a:t>项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目的可行性和盈利能力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14176" y="5102352"/>
            <a:ext cx="399288" cy="4023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15700" y="555802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39624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7911" y="4474464"/>
            <a:ext cx="1466088" cy="1459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5743" y="4876800"/>
            <a:ext cx="8382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826" y="1968593"/>
            <a:ext cx="2724785" cy="801370"/>
          </a:xfrm>
          <a:custGeom>
            <a:avLst/>
            <a:gdLst/>
            <a:ahLst/>
            <a:cxnLst/>
            <a:rect l="l" t="t" r="r" b="b"/>
            <a:pathLst>
              <a:path w="2724784" h="801369">
                <a:moveTo>
                  <a:pt x="2643631" y="0"/>
                </a:moveTo>
                <a:lnTo>
                  <a:pt x="80771" y="0"/>
                </a:lnTo>
                <a:lnTo>
                  <a:pt x="49275" y="6350"/>
                </a:lnTo>
                <a:lnTo>
                  <a:pt x="23621" y="23622"/>
                </a:lnTo>
                <a:lnTo>
                  <a:pt x="6349" y="49276"/>
                </a:lnTo>
                <a:lnTo>
                  <a:pt x="0" y="80645"/>
                </a:lnTo>
                <a:lnTo>
                  <a:pt x="0" y="720344"/>
                </a:lnTo>
                <a:lnTo>
                  <a:pt x="6349" y="751713"/>
                </a:lnTo>
                <a:lnTo>
                  <a:pt x="23621" y="777494"/>
                </a:lnTo>
                <a:lnTo>
                  <a:pt x="49275" y="794766"/>
                </a:lnTo>
                <a:lnTo>
                  <a:pt x="80771" y="801116"/>
                </a:lnTo>
                <a:lnTo>
                  <a:pt x="2643631" y="801116"/>
                </a:lnTo>
                <a:lnTo>
                  <a:pt x="2675127" y="794766"/>
                </a:lnTo>
                <a:lnTo>
                  <a:pt x="2700781" y="777494"/>
                </a:lnTo>
                <a:lnTo>
                  <a:pt x="2718054" y="751713"/>
                </a:lnTo>
                <a:lnTo>
                  <a:pt x="2724404" y="720344"/>
                </a:lnTo>
                <a:lnTo>
                  <a:pt x="2724404" y="80645"/>
                </a:lnTo>
                <a:lnTo>
                  <a:pt x="2718054" y="49276"/>
                </a:lnTo>
                <a:lnTo>
                  <a:pt x="2700781" y="23622"/>
                </a:lnTo>
                <a:lnTo>
                  <a:pt x="2675127" y="6350"/>
                </a:lnTo>
                <a:lnTo>
                  <a:pt x="264363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43125" y="2029530"/>
            <a:ext cx="167754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 err="1">
                <a:solidFill>
                  <a:srgbClr val="FFFFFF"/>
                </a:solidFill>
                <a:latin typeface="SimSun"/>
                <a:cs typeface="SimSun"/>
              </a:rPr>
              <a:t>持续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6400" y="2321647"/>
            <a:ext cx="24371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000" b="1" spc="-40" dirty="0">
                <a:solidFill>
                  <a:srgbClr val="FFFFFF"/>
                </a:solidFill>
                <a:latin typeface="SimSun"/>
                <a:cs typeface="SimSun"/>
              </a:rPr>
              <a:t>发展</a:t>
            </a:r>
            <a:r>
              <a:rPr sz="2000" b="1" spc="-15" dirty="0" err="1">
                <a:solidFill>
                  <a:srgbClr val="FFFFFF"/>
                </a:solidFill>
                <a:latin typeface="SimSun"/>
                <a:cs typeface="SimSun"/>
              </a:rPr>
              <a:t>机遇管道开发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67455" y="1984248"/>
            <a:ext cx="2724785" cy="798195"/>
          </a:xfrm>
          <a:custGeom>
            <a:avLst/>
            <a:gdLst/>
            <a:ahLst/>
            <a:cxnLst/>
            <a:rect l="l" t="t" r="r" b="b"/>
            <a:pathLst>
              <a:path w="2724785" h="798194">
                <a:moveTo>
                  <a:pt x="2643632" y="0"/>
                </a:moveTo>
                <a:lnTo>
                  <a:pt x="80645" y="0"/>
                </a:lnTo>
                <a:lnTo>
                  <a:pt x="49276" y="6350"/>
                </a:lnTo>
                <a:lnTo>
                  <a:pt x="23622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22" y="774446"/>
                </a:lnTo>
                <a:lnTo>
                  <a:pt x="49276" y="791718"/>
                </a:lnTo>
                <a:lnTo>
                  <a:pt x="80645" y="798068"/>
                </a:lnTo>
                <a:lnTo>
                  <a:pt x="2643632" y="798068"/>
                </a:lnTo>
                <a:lnTo>
                  <a:pt x="2675128" y="791718"/>
                </a:lnTo>
                <a:lnTo>
                  <a:pt x="2700782" y="774446"/>
                </a:lnTo>
                <a:lnTo>
                  <a:pt x="2718054" y="748919"/>
                </a:lnTo>
                <a:lnTo>
                  <a:pt x="2724404" y="717550"/>
                </a:lnTo>
                <a:lnTo>
                  <a:pt x="2724404" y="80391"/>
                </a:lnTo>
                <a:lnTo>
                  <a:pt x="2718054" y="49022"/>
                </a:lnTo>
                <a:lnTo>
                  <a:pt x="2700782" y="23495"/>
                </a:lnTo>
                <a:lnTo>
                  <a:pt x="2675128" y="6350"/>
                </a:lnTo>
                <a:lnTo>
                  <a:pt x="264363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70326" y="2040830"/>
            <a:ext cx="18449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0326" y="2319496"/>
            <a:ext cx="21922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SimSun"/>
                <a:cs typeface="SimSun"/>
              </a:rPr>
              <a:t>经济议程启动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1856" y="1984248"/>
            <a:ext cx="2727960" cy="798195"/>
          </a:xfrm>
          <a:custGeom>
            <a:avLst/>
            <a:gdLst/>
            <a:ahLst/>
            <a:cxnLst/>
            <a:rect l="l" t="t" r="r" b="b"/>
            <a:pathLst>
              <a:path w="2727960" h="798194">
                <a:moveTo>
                  <a:pt x="2646680" y="0"/>
                </a:moveTo>
                <a:lnTo>
                  <a:pt x="80797" y="0"/>
                </a:lnTo>
                <a:lnTo>
                  <a:pt x="49352" y="6350"/>
                </a:lnTo>
                <a:lnTo>
                  <a:pt x="23660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60" y="774446"/>
                </a:lnTo>
                <a:lnTo>
                  <a:pt x="49352" y="791718"/>
                </a:lnTo>
                <a:lnTo>
                  <a:pt x="80797" y="798068"/>
                </a:lnTo>
                <a:lnTo>
                  <a:pt x="2646680" y="798068"/>
                </a:lnTo>
                <a:lnTo>
                  <a:pt x="2678176" y="791718"/>
                </a:lnTo>
                <a:lnTo>
                  <a:pt x="2703830" y="774446"/>
                </a:lnTo>
                <a:lnTo>
                  <a:pt x="2721102" y="748919"/>
                </a:lnTo>
                <a:lnTo>
                  <a:pt x="2727452" y="717550"/>
                </a:lnTo>
                <a:lnTo>
                  <a:pt x="2727452" y="80391"/>
                </a:lnTo>
                <a:lnTo>
                  <a:pt x="2721102" y="49022"/>
                </a:lnTo>
                <a:lnTo>
                  <a:pt x="2703830" y="23495"/>
                </a:lnTo>
                <a:lnTo>
                  <a:pt x="2678176" y="6350"/>
                </a:lnTo>
                <a:lnTo>
                  <a:pt x="26466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75284" y="2015814"/>
            <a:ext cx="17932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5284" y="2322028"/>
            <a:ext cx="25977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/>
                <a:cs typeface="SimSun"/>
              </a:rPr>
              <a:t>上海国际金融中心成立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17807" y="70103"/>
            <a:ext cx="691896" cy="6918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38778" y="4202834"/>
            <a:ext cx="2123821" cy="1859638"/>
          </a:xfrm>
          <a:prstGeom prst="rect">
            <a:avLst/>
          </a:prstGeom>
          <a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035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4120"/>
            <a:ext cx="3178810" cy="563880"/>
          </a:xfrm>
          <a:custGeom>
            <a:avLst/>
            <a:gdLst/>
            <a:ahLst/>
            <a:cxnLst/>
            <a:rect l="l" t="t" r="r" b="b"/>
            <a:pathLst>
              <a:path w="3178810" h="563879">
                <a:moveTo>
                  <a:pt x="0" y="563638"/>
                </a:moveTo>
                <a:lnTo>
                  <a:pt x="3178683" y="563638"/>
                </a:lnTo>
                <a:lnTo>
                  <a:pt x="3178683" y="0"/>
                </a:lnTo>
                <a:lnTo>
                  <a:pt x="0" y="0"/>
                </a:lnTo>
                <a:lnTo>
                  <a:pt x="0" y="56363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294376"/>
            <a:ext cx="3178810" cy="295910"/>
          </a:xfrm>
          <a:custGeom>
            <a:avLst/>
            <a:gdLst/>
            <a:ahLst/>
            <a:cxnLst/>
            <a:rect l="l" t="t" r="r" b="b"/>
            <a:pathLst>
              <a:path w="3178810" h="295910">
                <a:moveTo>
                  <a:pt x="0" y="295541"/>
                </a:moveTo>
                <a:lnTo>
                  <a:pt x="3178683" y="295541"/>
                </a:lnTo>
                <a:lnTo>
                  <a:pt x="3178683" y="0"/>
                </a:lnTo>
                <a:lnTo>
                  <a:pt x="0" y="0"/>
                </a:lnTo>
                <a:lnTo>
                  <a:pt x="0" y="29554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3" y="0"/>
            <a:ext cx="12167870" cy="1456690"/>
          </a:xfrm>
          <a:custGeom>
            <a:avLst/>
            <a:gdLst/>
            <a:ahLst/>
            <a:cxnLst/>
            <a:rect l="l" t="t" r="r" b="b"/>
            <a:pathLst>
              <a:path w="12167870" h="1456690">
                <a:moveTo>
                  <a:pt x="0" y="1456563"/>
                </a:moveTo>
                <a:lnTo>
                  <a:pt x="12167616" y="1456563"/>
                </a:lnTo>
                <a:lnTo>
                  <a:pt x="12167616" y="0"/>
                </a:lnTo>
                <a:lnTo>
                  <a:pt x="0" y="0"/>
                </a:lnTo>
                <a:lnTo>
                  <a:pt x="0" y="1456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巴基斯坦正在加强关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推动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因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素的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整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性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这将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推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动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多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个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经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济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领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域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的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持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续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进步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552697"/>
            <a:ext cx="4066540" cy="10795"/>
          </a:xfrm>
          <a:custGeom>
            <a:avLst/>
            <a:gdLst/>
            <a:ahLst/>
            <a:cxnLst/>
            <a:rect l="l" t="t" r="r" b="b"/>
            <a:pathLst>
              <a:path w="4066540" h="10795">
                <a:moveTo>
                  <a:pt x="0" y="10413"/>
                </a:moveTo>
                <a:lnTo>
                  <a:pt x="4066032" y="10413"/>
                </a:lnTo>
                <a:lnTo>
                  <a:pt x="4066032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4066540" cy="1739264"/>
          </a:xfrm>
          <a:custGeom>
            <a:avLst/>
            <a:gdLst/>
            <a:ahLst/>
            <a:cxnLst/>
            <a:rect l="l" t="t" r="r" b="b"/>
            <a:pathLst>
              <a:path w="4066540" h="1739264">
                <a:moveTo>
                  <a:pt x="0" y="1739264"/>
                </a:moveTo>
                <a:lnTo>
                  <a:pt x="4066032" y="1739264"/>
                </a:lnTo>
                <a:lnTo>
                  <a:pt x="4066032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424" y="1756886"/>
            <a:ext cx="3043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一致的政策框架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106" y="2483834"/>
            <a:ext cx="32080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具有长期导向且逆转风险最小的一致外商 直接投资、税收和产业政策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4071" y="2791967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4071" y="2901695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4071" y="3008376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1400" y="2712720"/>
            <a:ext cx="307340" cy="432434"/>
          </a:xfrm>
          <a:custGeom>
            <a:avLst/>
            <a:gdLst/>
            <a:ahLst/>
            <a:cxnLst/>
            <a:rect l="l" t="t" r="r" b="b"/>
            <a:pathLst>
              <a:path w="307339" h="432435">
                <a:moveTo>
                  <a:pt x="307339" y="0"/>
                </a:moveTo>
                <a:lnTo>
                  <a:pt x="43941" y="0"/>
                </a:lnTo>
                <a:lnTo>
                  <a:pt x="0" y="52832"/>
                </a:lnTo>
                <a:lnTo>
                  <a:pt x="0" y="432434"/>
                </a:lnTo>
                <a:lnTo>
                  <a:pt x="307339" y="432434"/>
                </a:lnTo>
                <a:lnTo>
                  <a:pt x="307339" y="406654"/>
                </a:lnTo>
                <a:lnTo>
                  <a:pt x="21970" y="406654"/>
                </a:lnTo>
                <a:lnTo>
                  <a:pt x="21970" y="27051"/>
                </a:lnTo>
                <a:lnTo>
                  <a:pt x="307339" y="27051"/>
                </a:lnTo>
                <a:lnTo>
                  <a:pt x="30733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7754" y="273977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602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5511" y="2782823"/>
            <a:ext cx="94487" cy="88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5511" y="2892551"/>
            <a:ext cx="94487" cy="8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5511" y="2999232"/>
            <a:ext cx="94487" cy="8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0016" y="2185416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6032" y="3552697"/>
            <a:ext cx="4069079" cy="10795"/>
          </a:xfrm>
          <a:custGeom>
            <a:avLst/>
            <a:gdLst/>
            <a:ahLst/>
            <a:cxnLst/>
            <a:rect l="l" t="t" r="r" b="b"/>
            <a:pathLst>
              <a:path w="4069079" h="10795">
                <a:moveTo>
                  <a:pt x="0" y="10413"/>
                </a:moveTo>
                <a:lnTo>
                  <a:pt x="4069079" y="10413"/>
                </a:lnTo>
                <a:lnTo>
                  <a:pt x="4069079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6032" y="1524000"/>
            <a:ext cx="4069079" cy="1739264"/>
          </a:xfrm>
          <a:custGeom>
            <a:avLst/>
            <a:gdLst/>
            <a:ahLst/>
            <a:cxnLst/>
            <a:rect l="l" t="t" r="r" b="b"/>
            <a:pathLst>
              <a:path w="4069079" h="1739264">
                <a:moveTo>
                  <a:pt x="0" y="1739264"/>
                </a:moveTo>
                <a:lnTo>
                  <a:pt x="4069079" y="1739264"/>
                </a:lnTo>
                <a:lnTo>
                  <a:pt x="4069079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12411" y="2488406"/>
            <a:ext cx="30314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无缝衔接审批、许可和执照办理流程。</a:t>
            </a:r>
            <a:endParaRPr sz="1400" dirty="0">
              <a:latin typeface="SimSun"/>
              <a:cs typeface="SimSun"/>
            </a:endParaRPr>
          </a:p>
          <a:p>
            <a:pPr marL="12700"/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由单一授权机构掌控整个流程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86471" y="2734564"/>
            <a:ext cx="402590" cy="386080"/>
          </a:xfrm>
          <a:custGeom>
            <a:avLst/>
            <a:gdLst/>
            <a:ahLst/>
            <a:cxnLst/>
            <a:rect l="l" t="t" r="r" b="b"/>
            <a:pathLst>
              <a:path w="402590" h="386080">
                <a:moveTo>
                  <a:pt x="64388" y="227329"/>
                </a:moveTo>
                <a:lnTo>
                  <a:pt x="35432" y="227329"/>
                </a:lnTo>
                <a:lnTo>
                  <a:pt x="90931" y="332739"/>
                </a:lnTo>
                <a:lnTo>
                  <a:pt x="91058" y="332739"/>
                </a:lnTo>
                <a:lnTo>
                  <a:pt x="85851" y="344169"/>
                </a:lnTo>
                <a:lnTo>
                  <a:pt x="85597" y="358139"/>
                </a:lnTo>
                <a:lnTo>
                  <a:pt x="121792" y="386079"/>
                </a:lnTo>
                <a:lnTo>
                  <a:pt x="133222" y="382269"/>
                </a:lnTo>
                <a:lnTo>
                  <a:pt x="142366" y="372109"/>
                </a:lnTo>
                <a:lnTo>
                  <a:pt x="143636" y="370839"/>
                </a:lnTo>
                <a:lnTo>
                  <a:pt x="144779" y="368299"/>
                </a:lnTo>
                <a:lnTo>
                  <a:pt x="145668" y="367029"/>
                </a:lnTo>
                <a:lnTo>
                  <a:pt x="314578" y="367029"/>
                </a:lnTo>
                <a:lnTo>
                  <a:pt x="315340" y="364489"/>
                </a:lnTo>
                <a:lnTo>
                  <a:pt x="315772" y="361949"/>
                </a:lnTo>
                <a:lnTo>
                  <a:pt x="111886" y="361949"/>
                </a:lnTo>
                <a:lnTo>
                  <a:pt x="108076" y="358139"/>
                </a:lnTo>
                <a:lnTo>
                  <a:pt x="108076" y="346709"/>
                </a:lnTo>
                <a:lnTo>
                  <a:pt x="111886" y="342899"/>
                </a:lnTo>
                <a:lnTo>
                  <a:pt x="125602" y="342899"/>
                </a:lnTo>
                <a:lnTo>
                  <a:pt x="125602" y="318769"/>
                </a:lnTo>
                <a:lnTo>
                  <a:pt x="112775" y="318769"/>
                </a:lnTo>
                <a:lnTo>
                  <a:pt x="64388" y="227329"/>
                </a:lnTo>
                <a:close/>
              </a:path>
              <a:path w="402590" h="386080">
                <a:moveTo>
                  <a:pt x="314578" y="367029"/>
                </a:moveTo>
                <a:lnTo>
                  <a:pt x="256920" y="367029"/>
                </a:lnTo>
                <a:lnTo>
                  <a:pt x="264159" y="377189"/>
                </a:lnTo>
                <a:lnTo>
                  <a:pt x="274446" y="384809"/>
                </a:lnTo>
                <a:lnTo>
                  <a:pt x="286384" y="386079"/>
                </a:lnTo>
                <a:lnTo>
                  <a:pt x="298576" y="383539"/>
                </a:lnTo>
                <a:lnTo>
                  <a:pt x="308863" y="375919"/>
                </a:lnTo>
                <a:lnTo>
                  <a:pt x="314578" y="367029"/>
                </a:lnTo>
                <a:close/>
              </a:path>
              <a:path w="402590" h="386080">
                <a:moveTo>
                  <a:pt x="152145" y="204469"/>
                </a:moveTo>
                <a:lnTo>
                  <a:pt x="152145" y="259079"/>
                </a:lnTo>
                <a:lnTo>
                  <a:pt x="125602" y="308609"/>
                </a:lnTo>
                <a:lnTo>
                  <a:pt x="125602" y="358139"/>
                </a:lnTo>
                <a:lnTo>
                  <a:pt x="121538" y="361949"/>
                </a:lnTo>
                <a:lnTo>
                  <a:pt x="280923" y="361949"/>
                </a:lnTo>
                <a:lnTo>
                  <a:pt x="276986" y="358139"/>
                </a:lnTo>
                <a:lnTo>
                  <a:pt x="276986" y="346709"/>
                </a:lnTo>
                <a:lnTo>
                  <a:pt x="280923" y="342899"/>
                </a:lnTo>
                <a:lnTo>
                  <a:pt x="294512" y="342899"/>
                </a:lnTo>
                <a:lnTo>
                  <a:pt x="294512" y="339089"/>
                </a:lnTo>
                <a:lnTo>
                  <a:pt x="146049" y="339089"/>
                </a:lnTo>
                <a:lnTo>
                  <a:pt x="145033" y="336549"/>
                </a:lnTo>
                <a:lnTo>
                  <a:pt x="143763" y="334009"/>
                </a:lnTo>
                <a:lnTo>
                  <a:pt x="142112" y="331469"/>
                </a:lnTo>
                <a:lnTo>
                  <a:pt x="149224" y="318769"/>
                </a:lnTo>
                <a:lnTo>
                  <a:pt x="173608" y="273049"/>
                </a:lnTo>
                <a:lnTo>
                  <a:pt x="257555" y="273049"/>
                </a:lnTo>
                <a:lnTo>
                  <a:pt x="250189" y="259079"/>
                </a:lnTo>
                <a:lnTo>
                  <a:pt x="257047" y="251459"/>
                </a:lnTo>
                <a:lnTo>
                  <a:pt x="201167" y="251459"/>
                </a:lnTo>
                <a:lnTo>
                  <a:pt x="181482" y="246379"/>
                </a:lnTo>
                <a:lnTo>
                  <a:pt x="165480" y="234949"/>
                </a:lnTo>
                <a:lnTo>
                  <a:pt x="154685" y="217169"/>
                </a:lnTo>
                <a:lnTo>
                  <a:pt x="152145" y="204469"/>
                </a:lnTo>
                <a:close/>
              </a:path>
              <a:path w="402590" h="386080">
                <a:moveTo>
                  <a:pt x="345185" y="118109"/>
                </a:moveTo>
                <a:lnTo>
                  <a:pt x="345185" y="214629"/>
                </a:lnTo>
                <a:lnTo>
                  <a:pt x="294512" y="308609"/>
                </a:lnTo>
                <a:lnTo>
                  <a:pt x="294512" y="358139"/>
                </a:lnTo>
                <a:lnTo>
                  <a:pt x="290575" y="361949"/>
                </a:lnTo>
                <a:lnTo>
                  <a:pt x="315772" y="361949"/>
                </a:lnTo>
                <a:lnTo>
                  <a:pt x="317499" y="351789"/>
                </a:lnTo>
                <a:lnTo>
                  <a:pt x="315721" y="342899"/>
                </a:lnTo>
                <a:lnTo>
                  <a:pt x="311403" y="332739"/>
                </a:lnTo>
                <a:lnTo>
                  <a:pt x="311403" y="331469"/>
                </a:lnTo>
                <a:lnTo>
                  <a:pt x="318515" y="318769"/>
                </a:lnTo>
                <a:lnTo>
                  <a:pt x="366902" y="227329"/>
                </a:lnTo>
                <a:lnTo>
                  <a:pt x="372617" y="227329"/>
                </a:lnTo>
                <a:lnTo>
                  <a:pt x="400430" y="203199"/>
                </a:lnTo>
                <a:lnTo>
                  <a:pt x="365632" y="203199"/>
                </a:lnTo>
                <a:lnTo>
                  <a:pt x="361822" y="199389"/>
                </a:lnTo>
                <a:lnTo>
                  <a:pt x="361822" y="187959"/>
                </a:lnTo>
                <a:lnTo>
                  <a:pt x="365632" y="184149"/>
                </a:lnTo>
                <a:lnTo>
                  <a:pt x="379221" y="184149"/>
                </a:lnTo>
                <a:lnTo>
                  <a:pt x="379221" y="161289"/>
                </a:lnTo>
                <a:lnTo>
                  <a:pt x="372109" y="160019"/>
                </a:lnTo>
                <a:lnTo>
                  <a:pt x="366902" y="160019"/>
                </a:lnTo>
                <a:lnTo>
                  <a:pt x="345185" y="118109"/>
                </a:lnTo>
                <a:close/>
              </a:path>
              <a:path w="402590" h="386080">
                <a:moveTo>
                  <a:pt x="125602" y="342899"/>
                </a:moveTo>
                <a:lnTo>
                  <a:pt x="121538" y="342899"/>
                </a:lnTo>
                <a:lnTo>
                  <a:pt x="125602" y="346709"/>
                </a:lnTo>
                <a:lnTo>
                  <a:pt x="125602" y="342899"/>
                </a:lnTo>
                <a:close/>
              </a:path>
              <a:path w="402590" h="386080">
                <a:moveTo>
                  <a:pt x="294512" y="342899"/>
                </a:moveTo>
                <a:lnTo>
                  <a:pt x="290575" y="342899"/>
                </a:lnTo>
                <a:lnTo>
                  <a:pt x="294512" y="346709"/>
                </a:lnTo>
                <a:lnTo>
                  <a:pt x="294512" y="342899"/>
                </a:lnTo>
                <a:close/>
              </a:path>
              <a:path w="402590" h="386080">
                <a:moveTo>
                  <a:pt x="260349" y="278129"/>
                </a:moveTo>
                <a:lnTo>
                  <a:pt x="260349" y="332739"/>
                </a:lnTo>
                <a:lnTo>
                  <a:pt x="258825" y="334009"/>
                </a:lnTo>
                <a:lnTo>
                  <a:pt x="257555" y="336549"/>
                </a:lnTo>
                <a:lnTo>
                  <a:pt x="256539" y="339089"/>
                </a:lnTo>
                <a:lnTo>
                  <a:pt x="294512" y="339089"/>
                </a:lnTo>
                <a:lnTo>
                  <a:pt x="294512" y="318769"/>
                </a:lnTo>
                <a:lnTo>
                  <a:pt x="282066" y="318769"/>
                </a:lnTo>
                <a:lnTo>
                  <a:pt x="260349" y="278129"/>
                </a:lnTo>
                <a:close/>
              </a:path>
              <a:path w="402590" h="386080">
                <a:moveTo>
                  <a:pt x="257555" y="273049"/>
                </a:moveTo>
                <a:lnTo>
                  <a:pt x="228599" y="273049"/>
                </a:lnTo>
                <a:lnTo>
                  <a:pt x="260349" y="332739"/>
                </a:lnTo>
                <a:lnTo>
                  <a:pt x="260349" y="278129"/>
                </a:lnTo>
                <a:lnTo>
                  <a:pt x="257555" y="273049"/>
                </a:lnTo>
                <a:close/>
              </a:path>
              <a:path w="402590" h="386080">
                <a:moveTo>
                  <a:pt x="117855" y="317499"/>
                </a:moveTo>
                <a:lnTo>
                  <a:pt x="115442" y="317499"/>
                </a:lnTo>
                <a:lnTo>
                  <a:pt x="112775" y="318769"/>
                </a:lnTo>
                <a:lnTo>
                  <a:pt x="120141" y="318769"/>
                </a:lnTo>
                <a:lnTo>
                  <a:pt x="117855" y="317499"/>
                </a:lnTo>
                <a:close/>
              </a:path>
              <a:path w="402590" h="386080">
                <a:moveTo>
                  <a:pt x="125602" y="308609"/>
                </a:moveTo>
                <a:lnTo>
                  <a:pt x="120141" y="318769"/>
                </a:lnTo>
                <a:lnTo>
                  <a:pt x="125602" y="318769"/>
                </a:lnTo>
                <a:lnTo>
                  <a:pt x="125602" y="308609"/>
                </a:lnTo>
                <a:close/>
              </a:path>
              <a:path w="402590" h="386080">
                <a:moveTo>
                  <a:pt x="287527" y="317499"/>
                </a:moveTo>
                <a:lnTo>
                  <a:pt x="284098" y="317499"/>
                </a:lnTo>
                <a:lnTo>
                  <a:pt x="282066" y="318769"/>
                </a:lnTo>
                <a:lnTo>
                  <a:pt x="289559" y="318769"/>
                </a:lnTo>
                <a:lnTo>
                  <a:pt x="287527" y="317499"/>
                </a:lnTo>
                <a:close/>
              </a:path>
              <a:path w="402590" h="386080">
                <a:moveTo>
                  <a:pt x="294512" y="308609"/>
                </a:moveTo>
                <a:lnTo>
                  <a:pt x="289559" y="318769"/>
                </a:lnTo>
                <a:lnTo>
                  <a:pt x="294512" y="318769"/>
                </a:lnTo>
                <a:lnTo>
                  <a:pt x="294512" y="308609"/>
                </a:lnTo>
                <a:close/>
              </a:path>
              <a:path w="402590" h="386080">
                <a:moveTo>
                  <a:pt x="228599" y="273049"/>
                </a:moveTo>
                <a:lnTo>
                  <a:pt x="173608" y="273049"/>
                </a:lnTo>
                <a:lnTo>
                  <a:pt x="187197" y="276859"/>
                </a:lnTo>
                <a:lnTo>
                  <a:pt x="201167" y="278129"/>
                </a:lnTo>
                <a:lnTo>
                  <a:pt x="215010" y="276859"/>
                </a:lnTo>
                <a:lnTo>
                  <a:pt x="228599" y="273049"/>
                </a:lnTo>
                <a:close/>
              </a:path>
              <a:path w="402590" h="386080">
                <a:moveTo>
                  <a:pt x="152145" y="207009"/>
                </a:moveTo>
                <a:lnTo>
                  <a:pt x="126237" y="207009"/>
                </a:lnTo>
                <a:lnTo>
                  <a:pt x="129412" y="222249"/>
                </a:lnTo>
                <a:lnTo>
                  <a:pt x="134873" y="234949"/>
                </a:lnTo>
                <a:lnTo>
                  <a:pt x="142493" y="247649"/>
                </a:lnTo>
                <a:lnTo>
                  <a:pt x="152145" y="259079"/>
                </a:lnTo>
                <a:lnTo>
                  <a:pt x="152145" y="207009"/>
                </a:lnTo>
                <a:close/>
              </a:path>
              <a:path w="402590" h="386080">
                <a:moveTo>
                  <a:pt x="251586" y="135889"/>
                </a:moveTo>
                <a:lnTo>
                  <a:pt x="251586" y="195579"/>
                </a:lnTo>
                <a:lnTo>
                  <a:pt x="247649" y="217169"/>
                </a:lnTo>
                <a:lnTo>
                  <a:pt x="236854" y="234949"/>
                </a:lnTo>
                <a:lnTo>
                  <a:pt x="220725" y="246379"/>
                </a:lnTo>
                <a:lnTo>
                  <a:pt x="201167" y="251459"/>
                </a:lnTo>
                <a:lnTo>
                  <a:pt x="257047" y="251459"/>
                </a:lnTo>
                <a:lnTo>
                  <a:pt x="259841" y="247649"/>
                </a:lnTo>
                <a:lnTo>
                  <a:pt x="267461" y="234949"/>
                </a:lnTo>
                <a:lnTo>
                  <a:pt x="272922" y="222249"/>
                </a:lnTo>
                <a:lnTo>
                  <a:pt x="275970" y="207009"/>
                </a:lnTo>
                <a:lnTo>
                  <a:pt x="345185" y="207009"/>
                </a:lnTo>
                <a:lnTo>
                  <a:pt x="345185" y="180339"/>
                </a:lnTo>
                <a:lnTo>
                  <a:pt x="275208" y="180339"/>
                </a:lnTo>
                <a:lnTo>
                  <a:pt x="257936" y="142239"/>
                </a:lnTo>
                <a:lnTo>
                  <a:pt x="251586" y="135889"/>
                </a:lnTo>
                <a:close/>
              </a:path>
              <a:path w="402590" h="386080">
                <a:moveTo>
                  <a:pt x="33019" y="158749"/>
                </a:moveTo>
                <a:lnTo>
                  <a:pt x="31876" y="158749"/>
                </a:lnTo>
                <a:lnTo>
                  <a:pt x="19430" y="162559"/>
                </a:lnTo>
                <a:lnTo>
                  <a:pt x="9397" y="168909"/>
                </a:lnTo>
                <a:lnTo>
                  <a:pt x="2539" y="180339"/>
                </a:lnTo>
                <a:lnTo>
                  <a:pt x="0" y="193039"/>
                </a:lnTo>
                <a:lnTo>
                  <a:pt x="2539" y="207009"/>
                </a:lnTo>
                <a:lnTo>
                  <a:pt x="9270" y="218439"/>
                </a:lnTo>
                <a:lnTo>
                  <a:pt x="19303" y="224789"/>
                </a:lnTo>
                <a:lnTo>
                  <a:pt x="31622" y="228599"/>
                </a:lnTo>
                <a:lnTo>
                  <a:pt x="32892" y="228599"/>
                </a:lnTo>
                <a:lnTo>
                  <a:pt x="35432" y="227329"/>
                </a:lnTo>
                <a:lnTo>
                  <a:pt x="64388" y="227329"/>
                </a:lnTo>
                <a:lnTo>
                  <a:pt x="57276" y="214629"/>
                </a:lnTo>
                <a:lnTo>
                  <a:pt x="58673" y="212089"/>
                </a:lnTo>
                <a:lnTo>
                  <a:pt x="59943" y="209549"/>
                </a:lnTo>
                <a:lnTo>
                  <a:pt x="54736" y="209549"/>
                </a:lnTo>
                <a:lnTo>
                  <a:pt x="53593" y="207009"/>
                </a:lnTo>
                <a:lnTo>
                  <a:pt x="152145" y="207009"/>
                </a:lnTo>
                <a:lnTo>
                  <a:pt x="152145" y="204469"/>
                </a:lnTo>
                <a:lnTo>
                  <a:pt x="151946" y="203199"/>
                </a:lnTo>
                <a:lnTo>
                  <a:pt x="26923" y="203199"/>
                </a:lnTo>
                <a:lnTo>
                  <a:pt x="23113" y="199389"/>
                </a:lnTo>
                <a:lnTo>
                  <a:pt x="23113" y="187959"/>
                </a:lnTo>
                <a:lnTo>
                  <a:pt x="26923" y="184149"/>
                </a:lnTo>
                <a:lnTo>
                  <a:pt x="40512" y="184149"/>
                </a:lnTo>
                <a:lnTo>
                  <a:pt x="40512" y="160019"/>
                </a:lnTo>
                <a:lnTo>
                  <a:pt x="34797" y="160019"/>
                </a:lnTo>
                <a:lnTo>
                  <a:pt x="33019" y="158749"/>
                </a:lnTo>
                <a:close/>
              </a:path>
              <a:path w="402590" h="386080">
                <a:moveTo>
                  <a:pt x="372617" y="227329"/>
                </a:moveTo>
                <a:lnTo>
                  <a:pt x="366902" y="227329"/>
                </a:lnTo>
                <a:lnTo>
                  <a:pt x="369188" y="228599"/>
                </a:lnTo>
                <a:lnTo>
                  <a:pt x="370458" y="228599"/>
                </a:lnTo>
                <a:lnTo>
                  <a:pt x="372617" y="227329"/>
                </a:lnTo>
                <a:close/>
              </a:path>
              <a:path w="402590" h="386080">
                <a:moveTo>
                  <a:pt x="345185" y="207009"/>
                </a:moveTo>
                <a:lnTo>
                  <a:pt x="341502" y="207009"/>
                </a:lnTo>
                <a:lnTo>
                  <a:pt x="342391" y="209549"/>
                </a:lnTo>
                <a:lnTo>
                  <a:pt x="343661" y="212089"/>
                </a:lnTo>
                <a:lnTo>
                  <a:pt x="345185" y="214629"/>
                </a:lnTo>
                <a:lnTo>
                  <a:pt x="345185" y="207009"/>
                </a:lnTo>
                <a:close/>
              </a:path>
              <a:path w="402590" h="386080">
                <a:moveTo>
                  <a:pt x="60959" y="207009"/>
                </a:moveTo>
                <a:lnTo>
                  <a:pt x="53593" y="207009"/>
                </a:lnTo>
                <a:lnTo>
                  <a:pt x="54736" y="209549"/>
                </a:lnTo>
                <a:lnTo>
                  <a:pt x="59943" y="209549"/>
                </a:lnTo>
                <a:lnTo>
                  <a:pt x="60959" y="207009"/>
                </a:lnTo>
                <a:close/>
              </a:path>
              <a:path w="402590" h="386080">
                <a:moveTo>
                  <a:pt x="116585" y="0"/>
                </a:moveTo>
                <a:lnTo>
                  <a:pt x="103885" y="2539"/>
                </a:lnTo>
                <a:lnTo>
                  <a:pt x="104139" y="2539"/>
                </a:lnTo>
                <a:lnTo>
                  <a:pt x="93979" y="10159"/>
                </a:lnTo>
                <a:lnTo>
                  <a:pt x="87375" y="21589"/>
                </a:lnTo>
                <a:lnTo>
                  <a:pt x="85089" y="34289"/>
                </a:lnTo>
                <a:lnTo>
                  <a:pt x="87629" y="48259"/>
                </a:lnTo>
                <a:lnTo>
                  <a:pt x="88518" y="50799"/>
                </a:lnTo>
                <a:lnTo>
                  <a:pt x="89788" y="52069"/>
                </a:lnTo>
                <a:lnTo>
                  <a:pt x="91312" y="54609"/>
                </a:lnTo>
                <a:lnTo>
                  <a:pt x="91058" y="54609"/>
                </a:lnTo>
                <a:lnTo>
                  <a:pt x="40512" y="149859"/>
                </a:lnTo>
                <a:lnTo>
                  <a:pt x="40512" y="199389"/>
                </a:lnTo>
                <a:lnTo>
                  <a:pt x="36702" y="203199"/>
                </a:lnTo>
                <a:lnTo>
                  <a:pt x="151946" y="203199"/>
                </a:lnTo>
                <a:lnTo>
                  <a:pt x="150748" y="195579"/>
                </a:lnTo>
                <a:lnTo>
                  <a:pt x="152907" y="184149"/>
                </a:lnTo>
                <a:lnTo>
                  <a:pt x="153669" y="180339"/>
                </a:lnTo>
                <a:lnTo>
                  <a:pt x="60832" y="180339"/>
                </a:lnTo>
                <a:lnTo>
                  <a:pt x="59816" y="177799"/>
                </a:lnTo>
                <a:lnTo>
                  <a:pt x="58673" y="175259"/>
                </a:lnTo>
                <a:lnTo>
                  <a:pt x="57276" y="172719"/>
                </a:lnTo>
                <a:lnTo>
                  <a:pt x="64515" y="160019"/>
                </a:lnTo>
                <a:lnTo>
                  <a:pt x="112775" y="68579"/>
                </a:lnTo>
                <a:lnTo>
                  <a:pt x="149097" y="68579"/>
                </a:lnTo>
                <a:lnTo>
                  <a:pt x="141985" y="55879"/>
                </a:lnTo>
                <a:lnTo>
                  <a:pt x="143636" y="53339"/>
                </a:lnTo>
                <a:lnTo>
                  <a:pt x="145922" y="48259"/>
                </a:lnTo>
                <a:lnTo>
                  <a:pt x="260476" y="48259"/>
                </a:lnTo>
                <a:lnTo>
                  <a:pt x="260476" y="44449"/>
                </a:lnTo>
                <a:lnTo>
                  <a:pt x="111886" y="44449"/>
                </a:lnTo>
                <a:lnTo>
                  <a:pt x="108076" y="39369"/>
                </a:lnTo>
                <a:lnTo>
                  <a:pt x="108076" y="29209"/>
                </a:lnTo>
                <a:lnTo>
                  <a:pt x="111886" y="25399"/>
                </a:lnTo>
                <a:lnTo>
                  <a:pt x="125602" y="25399"/>
                </a:lnTo>
                <a:lnTo>
                  <a:pt x="125602" y="2539"/>
                </a:lnTo>
                <a:lnTo>
                  <a:pt x="116585" y="0"/>
                </a:lnTo>
                <a:close/>
              </a:path>
              <a:path w="402590" h="386080">
                <a:moveTo>
                  <a:pt x="379221" y="161289"/>
                </a:moveTo>
                <a:lnTo>
                  <a:pt x="379221" y="199389"/>
                </a:lnTo>
                <a:lnTo>
                  <a:pt x="375284" y="203199"/>
                </a:lnTo>
                <a:lnTo>
                  <a:pt x="400430" y="203199"/>
                </a:lnTo>
                <a:lnTo>
                  <a:pt x="402081" y="193039"/>
                </a:lnTo>
                <a:lnTo>
                  <a:pt x="379221" y="161289"/>
                </a:lnTo>
                <a:close/>
              </a:path>
              <a:path w="402590" h="386080">
                <a:moveTo>
                  <a:pt x="251586" y="140969"/>
                </a:moveTo>
                <a:lnTo>
                  <a:pt x="201167" y="140969"/>
                </a:lnTo>
                <a:lnTo>
                  <a:pt x="220725" y="146049"/>
                </a:lnTo>
                <a:lnTo>
                  <a:pt x="236854" y="157479"/>
                </a:lnTo>
                <a:lnTo>
                  <a:pt x="247649" y="175259"/>
                </a:lnTo>
                <a:lnTo>
                  <a:pt x="251586" y="195579"/>
                </a:lnTo>
                <a:lnTo>
                  <a:pt x="251586" y="140969"/>
                </a:lnTo>
                <a:close/>
              </a:path>
              <a:path w="402590" h="386080">
                <a:moveTo>
                  <a:pt x="40512" y="184149"/>
                </a:moveTo>
                <a:lnTo>
                  <a:pt x="36702" y="184149"/>
                </a:lnTo>
                <a:lnTo>
                  <a:pt x="40512" y="187959"/>
                </a:lnTo>
                <a:lnTo>
                  <a:pt x="40512" y="184149"/>
                </a:lnTo>
                <a:close/>
              </a:path>
              <a:path w="402590" h="386080">
                <a:moveTo>
                  <a:pt x="379221" y="184149"/>
                </a:moveTo>
                <a:lnTo>
                  <a:pt x="375284" y="184149"/>
                </a:lnTo>
                <a:lnTo>
                  <a:pt x="379221" y="187959"/>
                </a:lnTo>
                <a:lnTo>
                  <a:pt x="379221" y="184149"/>
                </a:lnTo>
                <a:close/>
              </a:path>
              <a:path w="402590" h="386080">
                <a:moveTo>
                  <a:pt x="153923" y="77469"/>
                </a:moveTo>
                <a:lnTo>
                  <a:pt x="153923" y="132079"/>
                </a:lnTo>
                <a:lnTo>
                  <a:pt x="144398" y="142239"/>
                </a:lnTo>
                <a:lnTo>
                  <a:pt x="136651" y="153669"/>
                </a:lnTo>
                <a:lnTo>
                  <a:pt x="130809" y="166369"/>
                </a:lnTo>
                <a:lnTo>
                  <a:pt x="126999" y="180339"/>
                </a:lnTo>
                <a:lnTo>
                  <a:pt x="153669" y="180339"/>
                </a:lnTo>
                <a:lnTo>
                  <a:pt x="154558" y="175259"/>
                </a:lnTo>
                <a:lnTo>
                  <a:pt x="165480" y="157479"/>
                </a:lnTo>
                <a:lnTo>
                  <a:pt x="181482" y="146049"/>
                </a:lnTo>
                <a:lnTo>
                  <a:pt x="201167" y="140969"/>
                </a:lnTo>
                <a:lnTo>
                  <a:pt x="251586" y="140969"/>
                </a:lnTo>
                <a:lnTo>
                  <a:pt x="251586" y="135889"/>
                </a:lnTo>
                <a:lnTo>
                  <a:pt x="248411" y="132079"/>
                </a:lnTo>
                <a:lnTo>
                  <a:pt x="255523" y="119379"/>
                </a:lnTo>
                <a:lnTo>
                  <a:pt x="175894" y="119379"/>
                </a:lnTo>
                <a:lnTo>
                  <a:pt x="153923" y="77469"/>
                </a:lnTo>
                <a:close/>
              </a:path>
              <a:path w="402590" h="386080">
                <a:moveTo>
                  <a:pt x="345185" y="172719"/>
                </a:moveTo>
                <a:lnTo>
                  <a:pt x="343661" y="175259"/>
                </a:lnTo>
                <a:lnTo>
                  <a:pt x="342391" y="177799"/>
                </a:lnTo>
                <a:lnTo>
                  <a:pt x="341502" y="180339"/>
                </a:lnTo>
                <a:lnTo>
                  <a:pt x="345185" y="180339"/>
                </a:lnTo>
                <a:lnTo>
                  <a:pt x="345185" y="172719"/>
                </a:lnTo>
                <a:close/>
              </a:path>
              <a:path w="402590" h="386080">
                <a:moveTo>
                  <a:pt x="318736" y="68579"/>
                </a:moveTo>
                <a:lnTo>
                  <a:pt x="289432" y="68579"/>
                </a:lnTo>
                <a:lnTo>
                  <a:pt x="345185" y="172719"/>
                </a:lnTo>
                <a:lnTo>
                  <a:pt x="345185" y="118109"/>
                </a:lnTo>
                <a:lnTo>
                  <a:pt x="318736" y="68579"/>
                </a:lnTo>
                <a:close/>
              </a:path>
              <a:path w="402590" h="386080">
                <a:moveTo>
                  <a:pt x="40512" y="149859"/>
                </a:moveTo>
                <a:lnTo>
                  <a:pt x="35432" y="160019"/>
                </a:lnTo>
                <a:lnTo>
                  <a:pt x="40512" y="160019"/>
                </a:lnTo>
                <a:lnTo>
                  <a:pt x="40512" y="149859"/>
                </a:lnTo>
                <a:close/>
              </a:path>
              <a:path w="402590" h="386080">
                <a:moveTo>
                  <a:pt x="370458" y="158749"/>
                </a:moveTo>
                <a:lnTo>
                  <a:pt x="369315" y="158749"/>
                </a:lnTo>
                <a:lnTo>
                  <a:pt x="367410" y="160019"/>
                </a:lnTo>
                <a:lnTo>
                  <a:pt x="372109" y="160019"/>
                </a:lnTo>
                <a:lnTo>
                  <a:pt x="370458" y="158749"/>
                </a:lnTo>
                <a:close/>
              </a:path>
              <a:path w="402590" h="386080">
                <a:moveTo>
                  <a:pt x="149097" y="68579"/>
                </a:moveTo>
                <a:lnTo>
                  <a:pt x="120141" y="68579"/>
                </a:lnTo>
                <a:lnTo>
                  <a:pt x="153923" y="132079"/>
                </a:lnTo>
                <a:lnTo>
                  <a:pt x="153923" y="77469"/>
                </a:lnTo>
                <a:lnTo>
                  <a:pt x="149097" y="68579"/>
                </a:lnTo>
                <a:close/>
              </a:path>
              <a:path w="402590" h="386080">
                <a:moveTo>
                  <a:pt x="201167" y="114299"/>
                </a:moveTo>
                <a:lnTo>
                  <a:pt x="188340" y="115569"/>
                </a:lnTo>
                <a:lnTo>
                  <a:pt x="175894" y="119379"/>
                </a:lnTo>
                <a:lnTo>
                  <a:pt x="226440" y="119379"/>
                </a:lnTo>
                <a:lnTo>
                  <a:pt x="213867" y="115569"/>
                </a:lnTo>
                <a:lnTo>
                  <a:pt x="201167" y="114299"/>
                </a:lnTo>
                <a:close/>
              </a:path>
              <a:path w="402590" h="386080">
                <a:moveTo>
                  <a:pt x="285749" y="0"/>
                </a:moveTo>
                <a:lnTo>
                  <a:pt x="276605" y="1269"/>
                </a:lnTo>
                <a:lnTo>
                  <a:pt x="268350" y="6349"/>
                </a:lnTo>
                <a:lnTo>
                  <a:pt x="261619" y="12699"/>
                </a:lnTo>
                <a:lnTo>
                  <a:pt x="260476" y="13969"/>
                </a:lnTo>
                <a:lnTo>
                  <a:pt x="260476" y="54609"/>
                </a:lnTo>
                <a:lnTo>
                  <a:pt x="226440" y="119379"/>
                </a:lnTo>
                <a:lnTo>
                  <a:pt x="255523" y="119379"/>
                </a:lnTo>
                <a:lnTo>
                  <a:pt x="282193" y="68579"/>
                </a:lnTo>
                <a:lnTo>
                  <a:pt x="318736" y="68579"/>
                </a:lnTo>
                <a:lnTo>
                  <a:pt x="311276" y="54609"/>
                </a:lnTo>
                <a:lnTo>
                  <a:pt x="311149" y="54609"/>
                </a:lnTo>
                <a:lnTo>
                  <a:pt x="315213" y="49529"/>
                </a:lnTo>
                <a:lnTo>
                  <a:pt x="315594" y="48259"/>
                </a:lnTo>
                <a:lnTo>
                  <a:pt x="316864" y="44449"/>
                </a:lnTo>
                <a:lnTo>
                  <a:pt x="280923" y="44449"/>
                </a:lnTo>
                <a:lnTo>
                  <a:pt x="276986" y="39369"/>
                </a:lnTo>
                <a:lnTo>
                  <a:pt x="277113" y="29209"/>
                </a:lnTo>
                <a:lnTo>
                  <a:pt x="280923" y="25399"/>
                </a:lnTo>
                <a:lnTo>
                  <a:pt x="294512" y="25399"/>
                </a:lnTo>
                <a:lnTo>
                  <a:pt x="294512" y="2539"/>
                </a:lnTo>
                <a:lnTo>
                  <a:pt x="285749" y="0"/>
                </a:lnTo>
                <a:close/>
              </a:path>
              <a:path w="402590" h="386080">
                <a:moveTo>
                  <a:pt x="260476" y="48259"/>
                </a:moveTo>
                <a:lnTo>
                  <a:pt x="256666" y="48259"/>
                </a:lnTo>
                <a:lnTo>
                  <a:pt x="258952" y="53339"/>
                </a:lnTo>
                <a:lnTo>
                  <a:pt x="260476" y="54609"/>
                </a:lnTo>
                <a:lnTo>
                  <a:pt x="260476" y="48259"/>
                </a:lnTo>
                <a:close/>
              </a:path>
              <a:path w="402590" h="386080">
                <a:moveTo>
                  <a:pt x="128523" y="2539"/>
                </a:moveTo>
                <a:lnTo>
                  <a:pt x="125602" y="2539"/>
                </a:lnTo>
                <a:lnTo>
                  <a:pt x="125602" y="39369"/>
                </a:lnTo>
                <a:lnTo>
                  <a:pt x="121538" y="44449"/>
                </a:lnTo>
                <a:lnTo>
                  <a:pt x="260476" y="44449"/>
                </a:lnTo>
                <a:lnTo>
                  <a:pt x="260476" y="20319"/>
                </a:lnTo>
                <a:lnTo>
                  <a:pt x="145922" y="20319"/>
                </a:lnTo>
                <a:lnTo>
                  <a:pt x="138810" y="10159"/>
                </a:lnTo>
                <a:lnTo>
                  <a:pt x="128523" y="2539"/>
                </a:lnTo>
                <a:close/>
              </a:path>
              <a:path w="402590" h="386080">
                <a:moveTo>
                  <a:pt x="298195" y="2539"/>
                </a:moveTo>
                <a:lnTo>
                  <a:pt x="294512" y="2539"/>
                </a:lnTo>
                <a:lnTo>
                  <a:pt x="294512" y="39369"/>
                </a:lnTo>
                <a:lnTo>
                  <a:pt x="290575" y="44449"/>
                </a:lnTo>
                <a:lnTo>
                  <a:pt x="316864" y="44449"/>
                </a:lnTo>
                <a:lnTo>
                  <a:pt x="317499" y="41909"/>
                </a:lnTo>
                <a:lnTo>
                  <a:pt x="317499" y="34289"/>
                </a:lnTo>
                <a:lnTo>
                  <a:pt x="315086" y="21589"/>
                </a:lnTo>
                <a:lnTo>
                  <a:pt x="314832" y="20319"/>
                </a:lnTo>
                <a:lnTo>
                  <a:pt x="308228" y="10159"/>
                </a:lnTo>
                <a:lnTo>
                  <a:pt x="298195" y="2539"/>
                </a:lnTo>
                <a:close/>
              </a:path>
              <a:path w="402590" h="386080">
                <a:moveTo>
                  <a:pt x="125602" y="25399"/>
                </a:moveTo>
                <a:lnTo>
                  <a:pt x="121538" y="25399"/>
                </a:lnTo>
                <a:lnTo>
                  <a:pt x="125602" y="29209"/>
                </a:lnTo>
                <a:lnTo>
                  <a:pt x="125602" y="25399"/>
                </a:lnTo>
                <a:close/>
              </a:path>
              <a:path w="402590" h="386080">
                <a:moveTo>
                  <a:pt x="294512" y="25399"/>
                </a:moveTo>
                <a:lnTo>
                  <a:pt x="290575" y="25399"/>
                </a:lnTo>
                <a:lnTo>
                  <a:pt x="294512" y="29209"/>
                </a:lnTo>
                <a:lnTo>
                  <a:pt x="294512" y="25399"/>
                </a:lnTo>
                <a:close/>
              </a:path>
              <a:path w="402590" h="386080">
                <a:moveTo>
                  <a:pt x="260476" y="13969"/>
                </a:moveTo>
                <a:lnTo>
                  <a:pt x="256666" y="20319"/>
                </a:lnTo>
                <a:lnTo>
                  <a:pt x="260476" y="20319"/>
                </a:lnTo>
                <a:lnTo>
                  <a:pt x="260476" y="1396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8344" y="2185416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5111" y="3552697"/>
            <a:ext cx="4057015" cy="10795"/>
          </a:xfrm>
          <a:custGeom>
            <a:avLst/>
            <a:gdLst/>
            <a:ahLst/>
            <a:cxnLst/>
            <a:rect l="l" t="t" r="r" b="b"/>
            <a:pathLst>
              <a:path w="4057015" h="10795">
                <a:moveTo>
                  <a:pt x="0" y="10413"/>
                </a:moveTo>
                <a:lnTo>
                  <a:pt x="4056888" y="10413"/>
                </a:lnTo>
                <a:lnTo>
                  <a:pt x="4056888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35111" y="1524000"/>
            <a:ext cx="4057015" cy="1739264"/>
          </a:xfrm>
          <a:custGeom>
            <a:avLst/>
            <a:gdLst/>
            <a:ahLst/>
            <a:cxnLst/>
            <a:rect l="l" t="t" r="r" b="b"/>
            <a:pathLst>
              <a:path w="4057015" h="1739264">
                <a:moveTo>
                  <a:pt x="0" y="1739264"/>
                </a:moveTo>
                <a:lnTo>
                  <a:pt x="4056888" y="1739264"/>
                </a:lnTo>
                <a:lnTo>
                  <a:pt x="4056888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95741" y="1756886"/>
            <a:ext cx="21426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利润汇回便利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10447" y="2502630"/>
            <a:ext cx="267716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坚定保证利润汇回国并顺利兑换货 币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835383" y="2801111"/>
            <a:ext cx="79248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49456" y="2831592"/>
            <a:ext cx="253365" cy="313690"/>
          </a:xfrm>
          <a:custGeom>
            <a:avLst/>
            <a:gdLst/>
            <a:ahLst/>
            <a:cxnLst/>
            <a:rect l="l" t="t" r="r" b="b"/>
            <a:pathLst>
              <a:path w="253365" h="313689">
                <a:moveTo>
                  <a:pt x="100202" y="0"/>
                </a:moveTo>
                <a:lnTo>
                  <a:pt x="61975" y="18161"/>
                </a:lnTo>
                <a:lnTo>
                  <a:pt x="31368" y="49149"/>
                </a:lnTo>
                <a:lnTo>
                  <a:pt x="10159" y="89916"/>
                </a:lnTo>
                <a:lnTo>
                  <a:pt x="0" y="137414"/>
                </a:lnTo>
                <a:lnTo>
                  <a:pt x="2412" y="188214"/>
                </a:lnTo>
                <a:lnTo>
                  <a:pt x="19176" y="239140"/>
                </a:lnTo>
                <a:lnTo>
                  <a:pt x="47878" y="279146"/>
                </a:lnTo>
                <a:lnTo>
                  <a:pt x="85343" y="305054"/>
                </a:lnTo>
                <a:lnTo>
                  <a:pt x="128777" y="313690"/>
                </a:lnTo>
                <a:lnTo>
                  <a:pt x="135254" y="313690"/>
                </a:lnTo>
                <a:lnTo>
                  <a:pt x="149605" y="311023"/>
                </a:lnTo>
                <a:lnTo>
                  <a:pt x="185927" y="296291"/>
                </a:lnTo>
                <a:lnTo>
                  <a:pt x="197204" y="286512"/>
                </a:lnTo>
                <a:lnTo>
                  <a:pt x="128777" y="286512"/>
                </a:lnTo>
                <a:lnTo>
                  <a:pt x="87629" y="276225"/>
                </a:lnTo>
                <a:lnTo>
                  <a:pt x="54101" y="248031"/>
                </a:lnTo>
                <a:lnTo>
                  <a:pt x="31495" y="206502"/>
                </a:lnTo>
                <a:lnTo>
                  <a:pt x="23240" y="155448"/>
                </a:lnTo>
                <a:lnTo>
                  <a:pt x="23240" y="148717"/>
                </a:lnTo>
                <a:lnTo>
                  <a:pt x="24383" y="140462"/>
                </a:lnTo>
                <a:lnTo>
                  <a:pt x="24383" y="133731"/>
                </a:lnTo>
                <a:lnTo>
                  <a:pt x="33019" y="98933"/>
                </a:lnTo>
                <a:lnTo>
                  <a:pt x="48640" y="69088"/>
                </a:lnTo>
                <a:lnTo>
                  <a:pt x="70230" y="45593"/>
                </a:lnTo>
                <a:lnTo>
                  <a:pt x="96900" y="29972"/>
                </a:lnTo>
                <a:lnTo>
                  <a:pt x="96900" y="23241"/>
                </a:lnTo>
                <a:lnTo>
                  <a:pt x="99059" y="9525"/>
                </a:lnTo>
                <a:lnTo>
                  <a:pt x="99059" y="6858"/>
                </a:lnTo>
                <a:lnTo>
                  <a:pt x="100202" y="2667"/>
                </a:lnTo>
                <a:lnTo>
                  <a:pt x="100202" y="0"/>
                </a:lnTo>
                <a:close/>
              </a:path>
              <a:path w="253365" h="313689">
                <a:moveTo>
                  <a:pt x="252856" y="189611"/>
                </a:moveTo>
                <a:lnTo>
                  <a:pt x="250697" y="191008"/>
                </a:lnTo>
                <a:lnTo>
                  <a:pt x="245236" y="191008"/>
                </a:lnTo>
                <a:lnTo>
                  <a:pt x="240791" y="195072"/>
                </a:lnTo>
                <a:lnTo>
                  <a:pt x="229742" y="195072"/>
                </a:lnTo>
                <a:lnTo>
                  <a:pt x="217169" y="227584"/>
                </a:lnTo>
                <a:lnTo>
                  <a:pt x="198373" y="254381"/>
                </a:lnTo>
                <a:lnTo>
                  <a:pt x="174370" y="274066"/>
                </a:lnTo>
                <a:lnTo>
                  <a:pt x="146303" y="285115"/>
                </a:lnTo>
                <a:lnTo>
                  <a:pt x="140842" y="286512"/>
                </a:lnTo>
                <a:lnTo>
                  <a:pt x="197204" y="286512"/>
                </a:lnTo>
                <a:lnTo>
                  <a:pt x="216534" y="269748"/>
                </a:lnTo>
                <a:lnTo>
                  <a:pt x="239394" y="233553"/>
                </a:lnTo>
                <a:lnTo>
                  <a:pt x="252856" y="18961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40895" y="2935223"/>
            <a:ext cx="79248" cy="118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46992" y="2709672"/>
            <a:ext cx="199390" cy="320040"/>
          </a:xfrm>
          <a:custGeom>
            <a:avLst/>
            <a:gdLst/>
            <a:ahLst/>
            <a:cxnLst/>
            <a:rect l="l" t="t" r="r" b="b"/>
            <a:pathLst>
              <a:path w="199390" h="320039">
                <a:moveTo>
                  <a:pt x="126492" y="0"/>
                </a:moveTo>
                <a:lnTo>
                  <a:pt x="84201" y="9271"/>
                </a:lnTo>
                <a:lnTo>
                  <a:pt x="47752" y="34798"/>
                </a:lnTo>
                <a:lnTo>
                  <a:pt x="19812" y="73787"/>
                </a:lnTo>
                <a:lnTo>
                  <a:pt x="3302" y="122936"/>
                </a:lnTo>
                <a:lnTo>
                  <a:pt x="3302" y="125603"/>
                </a:lnTo>
                <a:lnTo>
                  <a:pt x="2159" y="129794"/>
                </a:lnTo>
                <a:lnTo>
                  <a:pt x="2159" y="132461"/>
                </a:lnTo>
                <a:lnTo>
                  <a:pt x="1143" y="139319"/>
                </a:lnTo>
                <a:lnTo>
                  <a:pt x="1143" y="146177"/>
                </a:lnTo>
                <a:lnTo>
                  <a:pt x="0" y="152908"/>
                </a:lnTo>
                <a:lnTo>
                  <a:pt x="0" y="159766"/>
                </a:lnTo>
                <a:lnTo>
                  <a:pt x="762" y="175260"/>
                </a:lnTo>
                <a:lnTo>
                  <a:pt x="762" y="176911"/>
                </a:lnTo>
                <a:lnTo>
                  <a:pt x="11938" y="226695"/>
                </a:lnTo>
                <a:lnTo>
                  <a:pt x="30734" y="263779"/>
                </a:lnTo>
                <a:lnTo>
                  <a:pt x="70866" y="303149"/>
                </a:lnTo>
                <a:lnTo>
                  <a:pt x="112903" y="318516"/>
                </a:lnTo>
                <a:lnTo>
                  <a:pt x="137414" y="319532"/>
                </a:lnTo>
                <a:lnTo>
                  <a:pt x="148336" y="316865"/>
                </a:lnTo>
                <a:lnTo>
                  <a:pt x="150495" y="316865"/>
                </a:lnTo>
                <a:lnTo>
                  <a:pt x="152654" y="315468"/>
                </a:lnTo>
                <a:lnTo>
                  <a:pt x="155956" y="315468"/>
                </a:lnTo>
                <a:lnTo>
                  <a:pt x="193167" y="295910"/>
                </a:lnTo>
                <a:lnTo>
                  <a:pt x="199263" y="289560"/>
                </a:lnTo>
                <a:lnTo>
                  <a:pt x="126492" y="289560"/>
                </a:lnTo>
                <a:lnTo>
                  <a:pt x="85725" y="279273"/>
                </a:lnTo>
                <a:lnTo>
                  <a:pt x="52451" y="251079"/>
                </a:lnTo>
                <a:lnTo>
                  <a:pt x="30099" y="209422"/>
                </a:lnTo>
                <a:lnTo>
                  <a:pt x="21844" y="158369"/>
                </a:lnTo>
                <a:lnTo>
                  <a:pt x="21844" y="141986"/>
                </a:lnTo>
                <a:lnTo>
                  <a:pt x="22860" y="139319"/>
                </a:lnTo>
                <a:lnTo>
                  <a:pt x="22860" y="136525"/>
                </a:lnTo>
                <a:lnTo>
                  <a:pt x="24003" y="131064"/>
                </a:lnTo>
                <a:lnTo>
                  <a:pt x="25019" y="124332"/>
                </a:lnTo>
                <a:lnTo>
                  <a:pt x="26162" y="118872"/>
                </a:lnTo>
                <a:lnTo>
                  <a:pt x="46355" y="73152"/>
                </a:lnTo>
                <a:lnTo>
                  <a:pt x="77851" y="42164"/>
                </a:lnTo>
                <a:lnTo>
                  <a:pt x="116459" y="28321"/>
                </a:lnTo>
                <a:lnTo>
                  <a:pt x="195072" y="28321"/>
                </a:lnTo>
                <a:lnTo>
                  <a:pt x="168783" y="9779"/>
                </a:lnTo>
                <a:lnTo>
                  <a:pt x="1264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63451" y="2737992"/>
            <a:ext cx="136525" cy="261620"/>
          </a:xfrm>
          <a:custGeom>
            <a:avLst/>
            <a:gdLst/>
            <a:ahLst/>
            <a:cxnLst/>
            <a:rect l="l" t="t" r="r" b="b"/>
            <a:pathLst>
              <a:path w="136525" h="261619">
                <a:moveTo>
                  <a:pt x="78613" y="0"/>
                </a:moveTo>
                <a:lnTo>
                  <a:pt x="0" y="0"/>
                </a:lnTo>
                <a:lnTo>
                  <a:pt x="41656" y="5842"/>
                </a:lnTo>
                <a:lnTo>
                  <a:pt x="78105" y="31115"/>
                </a:lnTo>
                <a:lnTo>
                  <a:pt x="102870" y="70485"/>
                </a:lnTo>
                <a:lnTo>
                  <a:pt x="113919" y="118872"/>
                </a:lnTo>
                <a:lnTo>
                  <a:pt x="109220" y="171069"/>
                </a:lnTo>
                <a:lnTo>
                  <a:pt x="84074" y="224154"/>
                </a:lnTo>
                <a:lnTo>
                  <a:pt x="41656" y="255778"/>
                </a:lnTo>
                <a:lnTo>
                  <a:pt x="19812" y="261239"/>
                </a:lnTo>
                <a:lnTo>
                  <a:pt x="82804" y="261239"/>
                </a:lnTo>
                <a:lnTo>
                  <a:pt x="106426" y="235711"/>
                </a:lnTo>
                <a:lnTo>
                  <a:pt x="126746" y="194564"/>
                </a:lnTo>
                <a:lnTo>
                  <a:pt x="136271" y="146939"/>
                </a:lnTo>
                <a:lnTo>
                  <a:pt x="133350" y="97282"/>
                </a:lnTo>
                <a:lnTo>
                  <a:pt x="133223" y="96012"/>
                </a:lnTo>
                <a:lnTo>
                  <a:pt x="116713" y="46228"/>
                </a:lnTo>
                <a:lnTo>
                  <a:pt x="88773" y="7238"/>
                </a:lnTo>
                <a:lnTo>
                  <a:pt x="786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22792" y="2185416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81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563111"/>
            <a:ext cx="4066540" cy="1731010"/>
          </a:xfrm>
          <a:custGeom>
            <a:avLst/>
            <a:gdLst/>
            <a:ahLst/>
            <a:cxnLst/>
            <a:rect l="l" t="t" r="r" b="b"/>
            <a:pathLst>
              <a:path w="4066540" h="1731010">
                <a:moveTo>
                  <a:pt x="0" y="1730756"/>
                </a:moveTo>
                <a:lnTo>
                  <a:pt x="4066032" y="1730756"/>
                </a:lnTo>
                <a:lnTo>
                  <a:pt x="4066032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3591" y="4858511"/>
            <a:ext cx="252984" cy="216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6055" y="4858511"/>
            <a:ext cx="251460" cy="381000"/>
          </a:xfrm>
          <a:custGeom>
            <a:avLst/>
            <a:gdLst/>
            <a:ahLst/>
            <a:cxnLst/>
            <a:rect l="l" t="t" r="r" b="b"/>
            <a:pathLst>
              <a:path w="251460" h="381000">
                <a:moveTo>
                  <a:pt x="113157" y="0"/>
                </a:moveTo>
                <a:lnTo>
                  <a:pt x="81534" y="0"/>
                </a:lnTo>
                <a:lnTo>
                  <a:pt x="0" y="100457"/>
                </a:lnTo>
                <a:lnTo>
                  <a:pt x="0" y="139573"/>
                </a:lnTo>
                <a:lnTo>
                  <a:pt x="25781" y="171323"/>
                </a:lnTo>
                <a:lnTo>
                  <a:pt x="25781" y="201295"/>
                </a:lnTo>
                <a:lnTo>
                  <a:pt x="149479" y="364236"/>
                </a:lnTo>
                <a:lnTo>
                  <a:pt x="164846" y="377190"/>
                </a:lnTo>
                <a:lnTo>
                  <a:pt x="180086" y="380873"/>
                </a:lnTo>
                <a:lnTo>
                  <a:pt x="195580" y="377190"/>
                </a:lnTo>
                <a:lnTo>
                  <a:pt x="209296" y="366014"/>
                </a:lnTo>
                <a:lnTo>
                  <a:pt x="212344" y="362331"/>
                </a:lnTo>
                <a:lnTo>
                  <a:pt x="212344" y="359029"/>
                </a:lnTo>
                <a:lnTo>
                  <a:pt x="244983" y="359029"/>
                </a:lnTo>
                <a:lnTo>
                  <a:pt x="249809" y="356108"/>
                </a:lnTo>
                <a:lnTo>
                  <a:pt x="251460" y="353695"/>
                </a:lnTo>
                <a:lnTo>
                  <a:pt x="179705" y="353695"/>
                </a:lnTo>
                <a:lnTo>
                  <a:pt x="172593" y="351917"/>
                </a:lnTo>
                <a:lnTo>
                  <a:pt x="166243" y="346837"/>
                </a:lnTo>
                <a:lnTo>
                  <a:pt x="130556" y="302768"/>
                </a:lnTo>
                <a:lnTo>
                  <a:pt x="48641" y="201041"/>
                </a:lnTo>
                <a:lnTo>
                  <a:pt x="48641" y="160401"/>
                </a:lnTo>
                <a:lnTo>
                  <a:pt x="15494" y="119634"/>
                </a:lnTo>
                <a:lnTo>
                  <a:pt x="97409" y="19558"/>
                </a:lnTo>
                <a:lnTo>
                  <a:pt x="129032" y="19558"/>
                </a:lnTo>
                <a:lnTo>
                  <a:pt x="1131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8400" y="5217540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32638" y="0"/>
                </a:moveTo>
                <a:lnTo>
                  <a:pt x="0" y="0"/>
                </a:lnTo>
                <a:lnTo>
                  <a:pt x="12826" y="5206"/>
                </a:lnTo>
                <a:lnTo>
                  <a:pt x="25780" y="4063"/>
                </a:lnTo>
                <a:lnTo>
                  <a:pt x="3263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2995" y="5120766"/>
            <a:ext cx="114300" cy="91440"/>
          </a:xfrm>
          <a:custGeom>
            <a:avLst/>
            <a:gdLst/>
            <a:ahLst/>
            <a:cxnLst/>
            <a:rect l="l" t="t" r="r" b="b"/>
            <a:pathLst>
              <a:path w="114300" h="91439">
                <a:moveTo>
                  <a:pt x="16383" y="0"/>
                </a:moveTo>
                <a:lnTo>
                  <a:pt x="0" y="20319"/>
                </a:lnTo>
                <a:lnTo>
                  <a:pt x="49149" y="81025"/>
                </a:lnTo>
                <a:lnTo>
                  <a:pt x="46228" y="84581"/>
                </a:lnTo>
                <a:lnTo>
                  <a:pt x="39878" y="89661"/>
                </a:lnTo>
                <a:lnTo>
                  <a:pt x="32766" y="91439"/>
                </a:lnTo>
                <a:lnTo>
                  <a:pt x="104521" y="91439"/>
                </a:lnTo>
                <a:lnTo>
                  <a:pt x="111760" y="81279"/>
                </a:lnTo>
                <a:lnTo>
                  <a:pt x="113284" y="77977"/>
                </a:lnTo>
                <a:lnTo>
                  <a:pt x="114173" y="75056"/>
                </a:lnTo>
                <a:lnTo>
                  <a:pt x="78867" y="75056"/>
                </a:lnTo>
                <a:lnTo>
                  <a:pt x="75946" y="73659"/>
                </a:lnTo>
                <a:lnTo>
                  <a:pt x="1638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75760" y="5080127"/>
            <a:ext cx="122555" cy="116205"/>
          </a:xfrm>
          <a:custGeom>
            <a:avLst/>
            <a:gdLst/>
            <a:ahLst/>
            <a:cxnLst/>
            <a:rect l="l" t="t" r="r" b="b"/>
            <a:pathLst>
              <a:path w="122554" h="116204">
                <a:moveTo>
                  <a:pt x="16890" y="0"/>
                </a:moveTo>
                <a:lnTo>
                  <a:pt x="0" y="19938"/>
                </a:lnTo>
                <a:lnTo>
                  <a:pt x="61975" y="96901"/>
                </a:lnTo>
                <a:lnTo>
                  <a:pt x="52323" y="115697"/>
                </a:lnTo>
                <a:lnTo>
                  <a:pt x="81406" y="115697"/>
                </a:lnTo>
                <a:lnTo>
                  <a:pt x="81660" y="115062"/>
                </a:lnTo>
                <a:lnTo>
                  <a:pt x="82295" y="112395"/>
                </a:lnTo>
                <a:lnTo>
                  <a:pt x="82422" y="111505"/>
                </a:lnTo>
                <a:lnTo>
                  <a:pt x="97535" y="111505"/>
                </a:lnTo>
                <a:lnTo>
                  <a:pt x="122046" y="85090"/>
                </a:lnTo>
                <a:lnTo>
                  <a:pt x="87502" y="85090"/>
                </a:lnTo>
                <a:lnTo>
                  <a:pt x="84835" y="83693"/>
                </a:lnTo>
                <a:lnTo>
                  <a:pt x="82549" y="81153"/>
                </a:lnTo>
                <a:lnTo>
                  <a:pt x="16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8691" y="519163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444"/>
                </a:moveTo>
                <a:lnTo>
                  <a:pt x="14604" y="444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9034" y="5040503"/>
            <a:ext cx="103505" cy="125095"/>
          </a:xfrm>
          <a:custGeom>
            <a:avLst/>
            <a:gdLst/>
            <a:ahLst/>
            <a:cxnLst/>
            <a:rect l="l" t="t" r="r" b="b"/>
            <a:pathLst>
              <a:path w="103504" h="125095">
                <a:moveTo>
                  <a:pt x="15748" y="0"/>
                </a:moveTo>
                <a:lnTo>
                  <a:pt x="0" y="19304"/>
                </a:lnTo>
                <a:lnTo>
                  <a:pt x="65786" y="100584"/>
                </a:lnTo>
                <a:lnTo>
                  <a:pt x="69977" y="106045"/>
                </a:lnTo>
                <a:lnTo>
                  <a:pt x="69850" y="115062"/>
                </a:lnTo>
                <a:lnTo>
                  <a:pt x="65151" y="120777"/>
                </a:lnTo>
                <a:lnTo>
                  <a:pt x="63246" y="123317"/>
                </a:lnTo>
                <a:lnTo>
                  <a:pt x="60325" y="124714"/>
                </a:lnTo>
                <a:lnTo>
                  <a:pt x="88773" y="124714"/>
                </a:lnTo>
                <a:lnTo>
                  <a:pt x="90678" y="118237"/>
                </a:lnTo>
                <a:lnTo>
                  <a:pt x="91059" y="106045"/>
                </a:lnTo>
                <a:lnTo>
                  <a:pt x="88646" y="93853"/>
                </a:lnTo>
                <a:lnTo>
                  <a:pt x="93091" y="93853"/>
                </a:lnTo>
                <a:lnTo>
                  <a:pt x="98933" y="85344"/>
                </a:lnTo>
                <a:lnTo>
                  <a:pt x="103251" y="75565"/>
                </a:lnTo>
                <a:lnTo>
                  <a:pt x="103505" y="74422"/>
                </a:lnTo>
                <a:lnTo>
                  <a:pt x="77470" y="74422"/>
                </a:lnTo>
                <a:lnTo>
                  <a:pt x="1574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5478" y="496709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23875" y="0"/>
                </a:moveTo>
                <a:lnTo>
                  <a:pt x="0" y="8509"/>
                </a:lnTo>
                <a:lnTo>
                  <a:pt x="30225" y="45847"/>
                </a:lnTo>
                <a:lnTo>
                  <a:pt x="81025" y="107061"/>
                </a:lnTo>
                <a:lnTo>
                  <a:pt x="86105" y="116586"/>
                </a:lnTo>
                <a:lnTo>
                  <a:pt x="87883" y="127254"/>
                </a:lnTo>
                <a:lnTo>
                  <a:pt x="86359" y="138049"/>
                </a:lnTo>
                <a:lnTo>
                  <a:pt x="81279" y="147574"/>
                </a:lnTo>
                <a:lnTo>
                  <a:pt x="81025" y="147828"/>
                </a:lnTo>
                <a:lnTo>
                  <a:pt x="107060" y="147828"/>
                </a:lnTo>
                <a:lnTo>
                  <a:pt x="109346" y="138430"/>
                </a:lnTo>
                <a:lnTo>
                  <a:pt x="110235" y="127254"/>
                </a:lnTo>
                <a:lnTo>
                  <a:pt x="109346" y="116586"/>
                </a:lnTo>
                <a:lnTo>
                  <a:pt x="109346" y="116205"/>
                </a:lnTo>
                <a:lnTo>
                  <a:pt x="106679" y="105791"/>
                </a:lnTo>
                <a:lnTo>
                  <a:pt x="102361" y="96139"/>
                </a:lnTo>
                <a:lnTo>
                  <a:pt x="96646" y="87630"/>
                </a:lnTo>
                <a:lnTo>
                  <a:pt x="51434" y="33274"/>
                </a:lnTo>
                <a:lnTo>
                  <a:pt x="45973" y="26416"/>
                </a:lnTo>
                <a:lnTo>
                  <a:pt x="238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3465" y="4878070"/>
            <a:ext cx="94615" cy="45720"/>
          </a:xfrm>
          <a:custGeom>
            <a:avLst/>
            <a:gdLst/>
            <a:ahLst/>
            <a:cxnLst/>
            <a:rect l="l" t="t" r="r" b="b"/>
            <a:pathLst>
              <a:path w="94614" h="45720">
                <a:moveTo>
                  <a:pt x="31623" y="0"/>
                </a:moveTo>
                <a:lnTo>
                  <a:pt x="0" y="0"/>
                </a:lnTo>
                <a:lnTo>
                  <a:pt x="33020" y="40893"/>
                </a:lnTo>
                <a:lnTo>
                  <a:pt x="65532" y="40893"/>
                </a:lnTo>
                <a:lnTo>
                  <a:pt x="69469" y="45719"/>
                </a:lnTo>
                <a:lnTo>
                  <a:pt x="94107" y="36829"/>
                </a:lnTo>
                <a:lnTo>
                  <a:pt x="81153" y="21208"/>
                </a:lnTo>
                <a:lnTo>
                  <a:pt x="65532" y="13080"/>
                </a:lnTo>
                <a:lnTo>
                  <a:pt x="42037" y="13080"/>
                </a:lnTo>
                <a:lnTo>
                  <a:pt x="3162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103" y="4261103"/>
            <a:ext cx="1956435" cy="0"/>
          </a:xfrm>
          <a:custGeom>
            <a:avLst/>
            <a:gdLst/>
            <a:ahLst/>
            <a:cxnLst/>
            <a:rect l="l" t="t" r="r" b="b"/>
            <a:pathLst>
              <a:path w="1956435">
                <a:moveTo>
                  <a:pt x="0" y="0"/>
                </a:moveTo>
                <a:lnTo>
                  <a:pt x="1956181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66032" y="3563111"/>
            <a:ext cx="4069079" cy="1731010"/>
          </a:xfrm>
          <a:custGeom>
            <a:avLst/>
            <a:gdLst/>
            <a:ahLst/>
            <a:cxnLst/>
            <a:rect l="l" t="t" r="r" b="b"/>
            <a:pathLst>
              <a:path w="4069079" h="1731010">
                <a:moveTo>
                  <a:pt x="0" y="1730756"/>
                </a:moveTo>
                <a:lnTo>
                  <a:pt x="4069079" y="1730756"/>
                </a:lnTo>
                <a:lnTo>
                  <a:pt x="4069079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0856" y="5253208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136" y="0"/>
                </a:lnTo>
              </a:path>
            </a:pathLst>
          </a:custGeom>
          <a:ln w="2823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7150" y="523887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725" y="0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88135" y="510362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6712" y="510355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5064"/>
                </a:lnTo>
              </a:path>
            </a:pathLst>
          </a:custGeom>
          <a:ln w="2339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10856" y="5048630"/>
            <a:ext cx="353695" cy="55880"/>
          </a:xfrm>
          <a:custGeom>
            <a:avLst/>
            <a:gdLst/>
            <a:ahLst/>
            <a:cxnLst/>
            <a:rect l="l" t="t" r="r" b="b"/>
            <a:pathLst>
              <a:path w="353695" h="55879">
                <a:moveTo>
                  <a:pt x="0" y="55880"/>
                </a:moveTo>
                <a:lnTo>
                  <a:pt x="353186" y="55880"/>
                </a:lnTo>
                <a:lnTo>
                  <a:pt x="353186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10856" y="5021960"/>
            <a:ext cx="353695" cy="55244"/>
          </a:xfrm>
          <a:custGeom>
            <a:avLst/>
            <a:gdLst/>
            <a:ahLst/>
            <a:cxnLst/>
            <a:rect l="l" t="t" r="r" b="b"/>
            <a:pathLst>
              <a:path w="353695" h="55245">
                <a:moveTo>
                  <a:pt x="0" y="55245"/>
                </a:moveTo>
                <a:lnTo>
                  <a:pt x="353186" y="55245"/>
                </a:lnTo>
                <a:lnTo>
                  <a:pt x="353186" y="0"/>
                </a:lnTo>
                <a:lnTo>
                  <a:pt x="0" y="0"/>
                </a:lnTo>
                <a:lnTo>
                  <a:pt x="0" y="5524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55052" y="4907279"/>
            <a:ext cx="88265" cy="115570"/>
          </a:xfrm>
          <a:custGeom>
            <a:avLst/>
            <a:gdLst/>
            <a:ahLst/>
            <a:cxnLst/>
            <a:rect l="l" t="t" r="r" b="b"/>
            <a:pathLst>
              <a:path w="88265" h="115570">
                <a:moveTo>
                  <a:pt x="34925" y="0"/>
                </a:moveTo>
                <a:lnTo>
                  <a:pt x="0" y="60198"/>
                </a:lnTo>
                <a:lnTo>
                  <a:pt x="0" y="115316"/>
                </a:lnTo>
                <a:lnTo>
                  <a:pt x="88265" y="115316"/>
                </a:lnTo>
                <a:lnTo>
                  <a:pt x="88265" y="115062"/>
                </a:lnTo>
                <a:lnTo>
                  <a:pt x="22098" y="115062"/>
                </a:lnTo>
                <a:lnTo>
                  <a:pt x="22098" y="68580"/>
                </a:lnTo>
                <a:lnTo>
                  <a:pt x="52959" y="15621"/>
                </a:lnTo>
                <a:lnTo>
                  <a:pt x="3492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31581" y="4972303"/>
            <a:ext cx="87630" cy="50800"/>
          </a:xfrm>
          <a:custGeom>
            <a:avLst/>
            <a:gdLst/>
            <a:ahLst/>
            <a:cxnLst/>
            <a:rect l="l" t="t" r="r" b="b"/>
            <a:pathLst>
              <a:path w="87629" h="50800">
                <a:moveTo>
                  <a:pt x="22098" y="0"/>
                </a:moveTo>
                <a:lnTo>
                  <a:pt x="0" y="0"/>
                </a:lnTo>
                <a:lnTo>
                  <a:pt x="0" y="50292"/>
                </a:lnTo>
                <a:lnTo>
                  <a:pt x="87376" y="50292"/>
                </a:lnTo>
                <a:lnTo>
                  <a:pt x="87376" y="50038"/>
                </a:lnTo>
                <a:lnTo>
                  <a:pt x="22098" y="50038"/>
                </a:lnTo>
                <a:lnTo>
                  <a:pt x="2209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21218" y="4933696"/>
            <a:ext cx="132715" cy="88900"/>
          </a:xfrm>
          <a:custGeom>
            <a:avLst/>
            <a:gdLst/>
            <a:ahLst/>
            <a:cxnLst/>
            <a:rect l="l" t="t" r="r" b="b"/>
            <a:pathLst>
              <a:path w="132715" h="88900">
                <a:moveTo>
                  <a:pt x="0" y="0"/>
                </a:moveTo>
                <a:lnTo>
                  <a:pt x="0" y="88645"/>
                </a:lnTo>
                <a:lnTo>
                  <a:pt x="22098" y="88645"/>
                </a:lnTo>
                <a:lnTo>
                  <a:pt x="22098" y="38607"/>
                </a:lnTo>
                <a:lnTo>
                  <a:pt x="132461" y="38607"/>
                </a:lnTo>
                <a:lnTo>
                  <a:pt x="132461" y="29209"/>
                </a:lnTo>
                <a:lnTo>
                  <a:pt x="66167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65998" y="4907279"/>
            <a:ext cx="53340" cy="115570"/>
          </a:xfrm>
          <a:custGeom>
            <a:avLst/>
            <a:gdLst/>
            <a:ahLst/>
            <a:cxnLst/>
            <a:rect l="l" t="t" r="r" b="b"/>
            <a:pathLst>
              <a:path w="53340" h="115570">
                <a:moveTo>
                  <a:pt x="18033" y="0"/>
                </a:moveTo>
                <a:lnTo>
                  <a:pt x="0" y="15621"/>
                </a:lnTo>
                <a:lnTo>
                  <a:pt x="30860" y="68580"/>
                </a:lnTo>
                <a:lnTo>
                  <a:pt x="30860" y="115062"/>
                </a:lnTo>
                <a:lnTo>
                  <a:pt x="52958" y="115062"/>
                </a:lnTo>
                <a:lnTo>
                  <a:pt x="52958" y="60198"/>
                </a:lnTo>
                <a:lnTo>
                  <a:pt x="1803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3317" y="4972303"/>
            <a:ext cx="88265" cy="19685"/>
          </a:xfrm>
          <a:custGeom>
            <a:avLst/>
            <a:gdLst/>
            <a:ahLst/>
            <a:cxnLst/>
            <a:rect l="l" t="t" r="r" b="b"/>
            <a:pathLst>
              <a:path w="88265" h="19685">
                <a:moveTo>
                  <a:pt x="88265" y="0"/>
                </a:moveTo>
                <a:lnTo>
                  <a:pt x="0" y="0"/>
                </a:lnTo>
                <a:lnTo>
                  <a:pt x="44069" y="19431"/>
                </a:lnTo>
                <a:lnTo>
                  <a:pt x="8826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87385" y="4933696"/>
            <a:ext cx="66675" cy="29209"/>
          </a:xfrm>
          <a:custGeom>
            <a:avLst/>
            <a:gdLst/>
            <a:ahLst/>
            <a:cxnLst/>
            <a:rect l="l" t="t" r="r" b="b"/>
            <a:pathLst>
              <a:path w="66675" h="29210">
                <a:moveTo>
                  <a:pt x="66294" y="0"/>
                </a:moveTo>
                <a:lnTo>
                  <a:pt x="0" y="29209"/>
                </a:lnTo>
                <a:lnTo>
                  <a:pt x="66294" y="29209"/>
                </a:lnTo>
                <a:lnTo>
                  <a:pt x="662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0583" y="5129784"/>
            <a:ext cx="134111" cy="82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48016" y="4831079"/>
            <a:ext cx="79248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12791" y="4261103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35111" y="3563111"/>
            <a:ext cx="4057015" cy="1731010"/>
          </a:xfrm>
          <a:custGeom>
            <a:avLst/>
            <a:gdLst/>
            <a:ahLst/>
            <a:cxnLst/>
            <a:rect l="l" t="t" r="r" b="b"/>
            <a:pathLst>
              <a:path w="4057015" h="1731010">
                <a:moveTo>
                  <a:pt x="0" y="1730756"/>
                </a:moveTo>
                <a:lnTo>
                  <a:pt x="4056888" y="1730756"/>
                </a:lnTo>
                <a:lnTo>
                  <a:pt x="4056888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82983" y="4831079"/>
            <a:ext cx="306705" cy="438784"/>
          </a:xfrm>
          <a:custGeom>
            <a:avLst/>
            <a:gdLst/>
            <a:ahLst/>
            <a:cxnLst/>
            <a:rect l="l" t="t" r="r" b="b"/>
            <a:pathLst>
              <a:path w="306704" h="438785">
                <a:moveTo>
                  <a:pt x="0" y="0"/>
                </a:moveTo>
                <a:lnTo>
                  <a:pt x="127" y="56642"/>
                </a:lnTo>
                <a:lnTo>
                  <a:pt x="1270" y="124841"/>
                </a:lnTo>
                <a:lnTo>
                  <a:pt x="4445" y="203454"/>
                </a:lnTo>
                <a:lnTo>
                  <a:pt x="10668" y="263525"/>
                </a:lnTo>
                <a:lnTo>
                  <a:pt x="25654" y="312166"/>
                </a:lnTo>
                <a:lnTo>
                  <a:pt x="47879" y="351282"/>
                </a:lnTo>
                <a:lnTo>
                  <a:pt x="76581" y="383413"/>
                </a:lnTo>
                <a:lnTo>
                  <a:pt x="110744" y="410464"/>
                </a:lnTo>
                <a:lnTo>
                  <a:pt x="149352" y="434848"/>
                </a:lnTo>
                <a:lnTo>
                  <a:pt x="153162" y="438531"/>
                </a:lnTo>
                <a:lnTo>
                  <a:pt x="156972" y="434848"/>
                </a:lnTo>
                <a:lnTo>
                  <a:pt x="195580" y="410464"/>
                </a:lnTo>
                <a:lnTo>
                  <a:pt x="202565" y="404876"/>
                </a:lnTo>
                <a:lnTo>
                  <a:pt x="153162" y="404876"/>
                </a:lnTo>
                <a:lnTo>
                  <a:pt x="108585" y="374904"/>
                </a:lnTo>
                <a:lnTo>
                  <a:pt x="73279" y="342138"/>
                </a:lnTo>
                <a:lnTo>
                  <a:pt x="47625" y="303403"/>
                </a:lnTo>
                <a:lnTo>
                  <a:pt x="31876" y="255143"/>
                </a:lnTo>
                <a:lnTo>
                  <a:pt x="27051" y="211836"/>
                </a:lnTo>
                <a:lnTo>
                  <a:pt x="24130" y="150749"/>
                </a:lnTo>
                <a:lnTo>
                  <a:pt x="22606" y="86868"/>
                </a:lnTo>
                <a:lnTo>
                  <a:pt x="22225" y="41910"/>
                </a:lnTo>
                <a:lnTo>
                  <a:pt x="22098" y="34798"/>
                </a:lnTo>
                <a:lnTo>
                  <a:pt x="138557" y="34798"/>
                </a:lnTo>
                <a:lnTo>
                  <a:pt x="153162" y="28702"/>
                </a:lnTo>
                <a:lnTo>
                  <a:pt x="306324" y="28702"/>
                </a:lnTo>
                <a:lnTo>
                  <a:pt x="306324" y="21590"/>
                </a:lnTo>
                <a:lnTo>
                  <a:pt x="81788" y="21590"/>
                </a:lnTo>
                <a:lnTo>
                  <a:pt x="74041" y="21336"/>
                </a:lnTo>
                <a:lnTo>
                  <a:pt x="66421" y="20447"/>
                </a:lnTo>
                <a:lnTo>
                  <a:pt x="59436" y="19177"/>
                </a:lnTo>
                <a:lnTo>
                  <a:pt x="51053" y="16764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836145" y="4864608"/>
            <a:ext cx="153035" cy="371475"/>
          </a:xfrm>
          <a:custGeom>
            <a:avLst/>
            <a:gdLst/>
            <a:ahLst/>
            <a:cxnLst/>
            <a:rect l="l" t="t" r="r" b="b"/>
            <a:pathLst>
              <a:path w="153034" h="371475">
                <a:moveTo>
                  <a:pt x="153034" y="0"/>
                </a:moveTo>
                <a:lnTo>
                  <a:pt x="131952" y="0"/>
                </a:lnTo>
                <a:lnTo>
                  <a:pt x="131444" y="52197"/>
                </a:lnTo>
                <a:lnTo>
                  <a:pt x="129920" y="116205"/>
                </a:lnTo>
                <a:lnTo>
                  <a:pt x="126618" y="177546"/>
                </a:lnTo>
                <a:lnTo>
                  <a:pt x="121411" y="221615"/>
                </a:lnTo>
                <a:lnTo>
                  <a:pt x="105536" y="269875"/>
                </a:lnTo>
                <a:lnTo>
                  <a:pt x="79755" y="308610"/>
                </a:lnTo>
                <a:lnTo>
                  <a:pt x="44576" y="341376"/>
                </a:lnTo>
                <a:lnTo>
                  <a:pt x="0" y="371348"/>
                </a:lnTo>
                <a:lnTo>
                  <a:pt x="49402" y="371348"/>
                </a:lnTo>
                <a:lnTo>
                  <a:pt x="105155" y="317754"/>
                </a:lnTo>
                <a:lnTo>
                  <a:pt x="127507" y="278638"/>
                </a:lnTo>
                <a:lnTo>
                  <a:pt x="142493" y="229997"/>
                </a:lnTo>
                <a:lnTo>
                  <a:pt x="148589" y="169926"/>
                </a:lnTo>
                <a:lnTo>
                  <a:pt x="151764" y="91313"/>
                </a:lnTo>
                <a:lnTo>
                  <a:pt x="152907" y="23114"/>
                </a:lnTo>
                <a:lnTo>
                  <a:pt x="153034" y="1270"/>
                </a:lnTo>
                <a:lnTo>
                  <a:pt x="1530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05081" y="4865878"/>
            <a:ext cx="116839" cy="13335"/>
          </a:xfrm>
          <a:custGeom>
            <a:avLst/>
            <a:gdLst/>
            <a:ahLst/>
            <a:cxnLst/>
            <a:rect l="l" t="t" r="r" b="b"/>
            <a:pathLst>
              <a:path w="116840" h="13335">
                <a:moveTo>
                  <a:pt x="116458" y="0"/>
                </a:moveTo>
                <a:lnTo>
                  <a:pt x="0" y="0"/>
                </a:lnTo>
                <a:lnTo>
                  <a:pt x="25145" y="8382"/>
                </a:lnTo>
                <a:lnTo>
                  <a:pt x="33781" y="10541"/>
                </a:lnTo>
                <a:lnTo>
                  <a:pt x="42544" y="12065"/>
                </a:lnTo>
                <a:lnTo>
                  <a:pt x="51561" y="12827"/>
                </a:lnTo>
                <a:lnTo>
                  <a:pt x="60832" y="13081"/>
                </a:lnTo>
                <a:lnTo>
                  <a:pt x="72897" y="12446"/>
                </a:lnTo>
                <a:lnTo>
                  <a:pt x="84581" y="10541"/>
                </a:lnTo>
                <a:lnTo>
                  <a:pt x="96392" y="7620"/>
                </a:lnTo>
                <a:lnTo>
                  <a:pt x="107949" y="3556"/>
                </a:lnTo>
                <a:lnTo>
                  <a:pt x="1164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36145" y="4859782"/>
            <a:ext cx="153670" cy="19685"/>
          </a:xfrm>
          <a:custGeom>
            <a:avLst/>
            <a:gdLst/>
            <a:ahLst/>
            <a:cxnLst/>
            <a:rect l="l" t="t" r="r" b="b"/>
            <a:pathLst>
              <a:path w="153670" h="19685">
                <a:moveTo>
                  <a:pt x="153161" y="0"/>
                </a:moveTo>
                <a:lnTo>
                  <a:pt x="0" y="0"/>
                </a:lnTo>
                <a:lnTo>
                  <a:pt x="24002" y="9652"/>
                </a:lnTo>
                <a:lnTo>
                  <a:pt x="35686" y="14097"/>
                </a:lnTo>
                <a:lnTo>
                  <a:pt x="47624" y="17145"/>
                </a:lnTo>
                <a:lnTo>
                  <a:pt x="59943" y="18796"/>
                </a:lnTo>
                <a:lnTo>
                  <a:pt x="60959" y="18796"/>
                </a:lnTo>
                <a:lnTo>
                  <a:pt x="71246" y="19177"/>
                </a:lnTo>
                <a:lnTo>
                  <a:pt x="131952" y="4826"/>
                </a:lnTo>
                <a:lnTo>
                  <a:pt x="153034" y="4826"/>
                </a:lnTo>
                <a:lnTo>
                  <a:pt x="15316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64771" y="4831079"/>
            <a:ext cx="142875" cy="21590"/>
          </a:xfrm>
          <a:custGeom>
            <a:avLst/>
            <a:gdLst/>
            <a:ahLst/>
            <a:cxnLst/>
            <a:rect l="l" t="t" r="r" b="b"/>
            <a:pathLst>
              <a:path w="142875" h="21589">
                <a:moveTo>
                  <a:pt x="71374" y="0"/>
                </a:moveTo>
                <a:lnTo>
                  <a:pt x="30988" y="16510"/>
                </a:lnTo>
                <a:lnTo>
                  <a:pt x="0" y="21590"/>
                </a:lnTo>
                <a:lnTo>
                  <a:pt x="142621" y="21590"/>
                </a:lnTo>
                <a:lnTo>
                  <a:pt x="132461" y="21082"/>
                </a:lnTo>
                <a:lnTo>
                  <a:pt x="122428" y="19558"/>
                </a:lnTo>
                <a:lnTo>
                  <a:pt x="112268" y="17018"/>
                </a:lnTo>
                <a:lnTo>
                  <a:pt x="102108" y="13081"/>
                </a:lnTo>
                <a:lnTo>
                  <a:pt x="7137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07393" y="4831334"/>
            <a:ext cx="81915" cy="21590"/>
          </a:xfrm>
          <a:custGeom>
            <a:avLst/>
            <a:gdLst/>
            <a:ahLst/>
            <a:cxnLst/>
            <a:rect l="l" t="t" r="r" b="b"/>
            <a:pathLst>
              <a:path w="81915" h="21589">
                <a:moveTo>
                  <a:pt x="81915" y="0"/>
                </a:moveTo>
                <a:lnTo>
                  <a:pt x="30861" y="16510"/>
                </a:lnTo>
                <a:lnTo>
                  <a:pt x="23114" y="18923"/>
                </a:lnTo>
                <a:lnTo>
                  <a:pt x="22860" y="18923"/>
                </a:lnTo>
                <a:lnTo>
                  <a:pt x="15748" y="20193"/>
                </a:lnTo>
                <a:lnTo>
                  <a:pt x="8001" y="21082"/>
                </a:lnTo>
                <a:lnTo>
                  <a:pt x="0" y="21336"/>
                </a:lnTo>
                <a:lnTo>
                  <a:pt x="81915" y="21336"/>
                </a:lnTo>
                <a:lnTo>
                  <a:pt x="8191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89307" y="483107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89" y="0"/>
                </a:moveTo>
                <a:lnTo>
                  <a:pt x="0" y="0"/>
                </a:lnTo>
                <a:lnTo>
                  <a:pt x="0" y="254"/>
                </a:lnTo>
                <a:lnTo>
                  <a:pt x="8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74423" y="4934711"/>
            <a:ext cx="158496" cy="1950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81288" y="4261103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535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00660" y="3812287"/>
            <a:ext cx="24764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法律与合同执行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4421" y="4455255"/>
            <a:ext cx="285432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9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独立、快速的商业法庭和遵守国际仲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裁标准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64914" y="3812287"/>
            <a:ext cx="2730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43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政治和宏观稳定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41621" y="4460462"/>
            <a:ext cx="32054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宏观经济环境（通胀、债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务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、货币</a:t>
            </a:r>
            <a:r>
              <a:rPr sz="1400" spc="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和跨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党派共识高度稳定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596121" y="3821271"/>
            <a:ext cx="22391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积极的全球认知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411082" y="4460462"/>
            <a:ext cx="28543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巴基斯坦的叙事转变在全球范围内引 起共鸣，展现了其生存能力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6392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584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0520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260850" y="1720724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95546" y="1743424"/>
            <a:ext cx="252145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一站式投资者便利服务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163567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99119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301355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202168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305545" y="3812287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3264408"/>
            <a:ext cx="12192000" cy="289560"/>
          </a:xfrm>
          <a:custGeom>
            <a:avLst/>
            <a:gdLst/>
            <a:ahLst/>
            <a:cxnLst/>
            <a:rect l="l" t="t" r="r" b="b"/>
            <a:pathLst>
              <a:path w="12192000" h="289560">
                <a:moveTo>
                  <a:pt x="0" y="289051"/>
                </a:moveTo>
                <a:lnTo>
                  <a:pt x="12191746" y="289051"/>
                </a:lnTo>
                <a:lnTo>
                  <a:pt x="12191746" y="0"/>
                </a:lnTo>
                <a:lnTo>
                  <a:pt x="0" y="0"/>
                </a:lnTo>
                <a:lnTo>
                  <a:pt x="0" y="289051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31023" y="1569719"/>
            <a:ext cx="646176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91" y="5590032"/>
            <a:ext cx="12179935" cy="704215"/>
          </a:xfrm>
          <a:custGeom>
            <a:avLst/>
            <a:gdLst/>
            <a:ahLst/>
            <a:cxnLst/>
            <a:rect l="l" t="t" r="r" b="b"/>
            <a:pathLst>
              <a:path w="12179935" h="704214">
                <a:moveTo>
                  <a:pt x="0" y="703935"/>
                </a:moveTo>
                <a:lnTo>
                  <a:pt x="12179554" y="703935"/>
                </a:lnTo>
                <a:lnTo>
                  <a:pt x="12179554" y="0"/>
                </a:lnTo>
                <a:lnTo>
                  <a:pt x="0" y="0"/>
                </a:lnTo>
                <a:lnTo>
                  <a:pt x="0" y="70393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18066" y="5801010"/>
            <a:ext cx="774033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巴基斯坦目前正在制定激励措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施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，以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促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进私营部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门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在多个领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域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的投资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48528" y="5526023"/>
            <a:ext cx="716280" cy="186055"/>
          </a:xfrm>
          <a:custGeom>
            <a:avLst/>
            <a:gdLst/>
            <a:ahLst/>
            <a:cxnLst/>
            <a:rect l="l" t="t" r="r" b="b"/>
            <a:pathLst>
              <a:path w="716279" h="186054">
                <a:moveTo>
                  <a:pt x="716026" y="0"/>
                </a:moveTo>
                <a:lnTo>
                  <a:pt x="0" y="0"/>
                </a:lnTo>
                <a:lnTo>
                  <a:pt x="358139" y="185839"/>
                </a:lnTo>
                <a:lnTo>
                  <a:pt x="7160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37739" y="0"/>
            <a:ext cx="697752" cy="691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88"/>
          <p:cNvSpPr txBox="1"/>
          <p:nvPr/>
        </p:nvSpPr>
        <p:spPr>
          <a:xfrm>
            <a:off x="4267200" y="3810000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7" name="object 88"/>
          <p:cNvSpPr txBox="1"/>
          <p:nvPr/>
        </p:nvSpPr>
        <p:spPr>
          <a:xfrm>
            <a:off x="192458" y="3802763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00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4" y="359163"/>
            <a:ext cx="2551991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政府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继续</a:t>
            </a:r>
            <a:r>
              <a:rPr sz="3200" b="1" spc="-3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采</a:t>
            </a:r>
            <a:r>
              <a:rPr sz="3200" b="1" spc="-5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取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重大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措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施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，增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</a:t>
            </a:r>
            <a:r>
              <a:rPr sz="3200" b="1" spc="-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私</a:t>
            </a:r>
            <a:r>
              <a:rPr sz="3200" b="1" spc="-4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营部</a:t>
            </a:r>
            <a:r>
              <a:rPr sz="3200" b="1" spc="-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门的吸引力和生存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力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1524000"/>
            <a:ext cx="9144000" cy="2578735"/>
          </a:xfrm>
          <a:custGeom>
            <a:avLst/>
            <a:gdLst/>
            <a:ahLst/>
            <a:cxnLst/>
            <a:rect l="l" t="t" r="r" b="b"/>
            <a:pathLst>
              <a:path w="9144000" h="2578735">
                <a:moveTo>
                  <a:pt x="9144000" y="0"/>
                </a:moveTo>
                <a:lnTo>
                  <a:pt x="0" y="0"/>
                </a:lnTo>
                <a:lnTo>
                  <a:pt x="4572000" y="2578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0129" y="541281"/>
            <a:ext cx="18755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确保投资保护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8554" y="971010"/>
            <a:ext cx="24032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实施关键投资法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，例如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：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1021" y="1235297"/>
            <a:ext cx="3080892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外国私人投资促进与保护法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与友好国家签订的双边投资条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约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1020" y="1744567"/>
            <a:ext cx="33837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	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经济技术特区（</a:t>
            </a:r>
            <a:r>
              <a:rPr sz="1400" spc="-10" dirty="0" err="1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、</a:t>
            </a:r>
            <a:r>
              <a:rPr sz="1400" spc="-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5" dirty="0" err="1">
                <a:solidFill>
                  <a:srgbClr val="1E1E1E"/>
                </a:solidFill>
                <a:latin typeface="Arial"/>
                <a:cs typeface="Arial"/>
              </a:rPr>
              <a:t>T</a:t>
            </a:r>
            <a:r>
              <a:rPr sz="1400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-25" dirty="0" err="1">
                <a:solidFill>
                  <a:srgbClr val="1E1E1E"/>
                </a:solidFill>
                <a:latin typeface="SimSun"/>
                <a:cs typeface="SimSun"/>
              </a:rPr>
              <a:t>）监管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5678" y="3152001"/>
            <a:ext cx="12891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保障安全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5890" y="3759295"/>
            <a:ext cx="21501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经济特区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b="1" spc="-10" dirty="0" err="1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b="1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b="1" spc="-25" dirty="0" err="1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400" spc="-25" dirty="0" err="1">
                <a:solidFill>
                  <a:srgbClr val="1E1E1E"/>
                </a:solidFill>
                <a:latin typeface="SimSun"/>
                <a:cs typeface="SimSun"/>
              </a:rPr>
              <a:t>预先</a:t>
            </a:r>
            <a:r>
              <a:rPr sz="1400" b="1" spc="-25" dirty="0" err="1">
                <a:solidFill>
                  <a:srgbClr val="1E1E1E"/>
                </a:solidFill>
                <a:latin typeface="SimSun"/>
                <a:cs typeface="SimSun"/>
              </a:rPr>
              <a:t>批准</a:t>
            </a:r>
            <a:r>
              <a:rPr sz="1400" b="1" spc="-30" dirty="0" err="1">
                <a:solidFill>
                  <a:srgbClr val="1E1E1E"/>
                </a:solidFill>
                <a:latin typeface="SimSun"/>
                <a:cs typeface="SimSun"/>
              </a:rPr>
              <a:t>场地准入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5890" y="4381341"/>
            <a:ext cx="20161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专门的、训练有素的安全部</a:t>
            </a:r>
            <a:r>
              <a:rPr sz="1400" b="1" spc="-5" dirty="0" err="1">
                <a:solidFill>
                  <a:srgbClr val="1E1E1E"/>
                </a:solidFill>
                <a:latin typeface="SimSun"/>
                <a:cs typeface="SimSun"/>
              </a:rPr>
              <a:t>门，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保护投资者安全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5890" y="5005927"/>
            <a:ext cx="18789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加强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工业区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的执法和监测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5890" y="5635034"/>
            <a:ext cx="21717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受控、严密监控且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安全的项目</a:t>
            </a:r>
            <a:r>
              <a:rPr sz="1400" b="1" spc="-30" dirty="0" err="1">
                <a:solidFill>
                  <a:srgbClr val="1E1E1E"/>
                </a:solidFill>
                <a:latin typeface="SimSun"/>
                <a:cs typeface="SimSun"/>
              </a:rPr>
              <a:t>现场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993" y="3138170"/>
            <a:ext cx="143383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80"/>
              </a:lnSpc>
            </a:pPr>
            <a:r>
              <a:rPr b="1" spc="-25" dirty="0" err="1">
                <a:solidFill>
                  <a:srgbClr val="005C2E"/>
                </a:solidFill>
                <a:latin typeface="SimSun"/>
                <a:cs typeface="SimSun"/>
              </a:rPr>
              <a:t>实现全球贸易准</a:t>
            </a:r>
            <a:r>
              <a:rPr b="1" dirty="0" err="1">
                <a:solidFill>
                  <a:srgbClr val="005C2E"/>
                </a:solidFill>
                <a:latin typeface="SimSun"/>
                <a:cs typeface="SimSun"/>
              </a:rPr>
              <a:t>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96602" y="3755358"/>
            <a:ext cx="2167371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出口便利化计划</a:t>
            </a:r>
            <a:endParaRPr sz="1400" b="1" dirty="0">
              <a:latin typeface="SimSun"/>
              <a:cs typeface="SimSun"/>
            </a:endParaRPr>
          </a:p>
          <a:p>
            <a:pPr marL="192405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 err="1">
                <a:solidFill>
                  <a:srgbClr val="1E1E1E"/>
                </a:solidFill>
                <a:latin typeface="SimSun"/>
                <a:cs typeface="SimSun"/>
              </a:rPr>
              <a:t>签署</a:t>
            </a:r>
            <a:r>
              <a:rPr sz="1400" b="1" spc="-5" dirty="0" err="1">
                <a:solidFill>
                  <a:srgbClr val="1E1E1E"/>
                </a:solidFill>
                <a:latin typeface="SimSun"/>
                <a:cs typeface="SimSun"/>
              </a:rPr>
              <a:t>主要贸易协定</a:t>
            </a:r>
            <a:endParaRPr lang="en-US" sz="1400" b="1" spc="-5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PTAs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&amp;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FTAs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连接全球主要市场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96601" y="5079079"/>
            <a:ext cx="1976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2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进入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南亚自由贸易区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96128" y="426719"/>
            <a:ext cx="417195" cy="381000"/>
          </a:xfrm>
          <a:custGeom>
            <a:avLst/>
            <a:gdLst/>
            <a:ahLst/>
            <a:cxnLst/>
            <a:rect l="l" t="t" r="r" b="b"/>
            <a:pathLst>
              <a:path w="417195" h="381000">
                <a:moveTo>
                  <a:pt x="208534" y="0"/>
                </a:moveTo>
                <a:lnTo>
                  <a:pt x="160655" y="5080"/>
                </a:lnTo>
                <a:lnTo>
                  <a:pt x="116840" y="19431"/>
                </a:lnTo>
                <a:lnTo>
                  <a:pt x="78105" y="41910"/>
                </a:lnTo>
                <a:lnTo>
                  <a:pt x="45847" y="71374"/>
                </a:lnTo>
                <a:lnTo>
                  <a:pt x="21209" y="106807"/>
                </a:lnTo>
                <a:lnTo>
                  <a:pt x="5461" y="146812"/>
                </a:lnTo>
                <a:lnTo>
                  <a:pt x="0" y="190500"/>
                </a:lnTo>
                <a:lnTo>
                  <a:pt x="5461" y="234188"/>
                </a:lnTo>
                <a:lnTo>
                  <a:pt x="21209" y="274320"/>
                </a:lnTo>
                <a:lnTo>
                  <a:pt x="45847" y="309753"/>
                </a:lnTo>
                <a:lnTo>
                  <a:pt x="78105" y="339217"/>
                </a:lnTo>
                <a:lnTo>
                  <a:pt x="116840" y="361696"/>
                </a:lnTo>
                <a:lnTo>
                  <a:pt x="160655" y="375920"/>
                </a:lnTo>
                <a:lnTo>
                  <a:pt x="208534" y="381000"/>
                </a:lnTo>
                <a:lnTo>
                  <a:pt x="256413" y="375920"/>
                </a:lnTo>
                <a:lnTo>
                  <a:pt x="300228" y="361696"/>
                </a:lnTo>
                <a:lnTo>
                  <a:pt x="338963" y="339217"/>
                </a:lnTo>
                <a:lnTo>
                  <a:pt x="371221" y="309753"/>
                </a:lnTo>
                <a:lnTo>
                  <a:pt x="395859" y="274320"/>
                </a:lnTo>
                <a:lnTo>
                  <a:pt x="411607" y="234188"/>
                </a:lnTo>
                <a:lnTo>
                  <a:pt x="417068" y="190500"/>
                </a:lnTo>
                <a:lnTo>
                  <a:pt x="411607" y="146812"/>
                </a:lnTo>
                <a:lnTo>
                  <a:pt x="395859" y="106807"/>
                </a:lnTo>
                <a:lnTo>
                  <a:pt x="371221" y="71374"/>
                </a:lnTo>
                <a:lnTo>
                  <a:pt x="338963" y="41910"/>
                </a:lnTo>
                <a:lnTo>
                  <a:pt x="300228" y="19431"/>
                </a:lnTo>
                <a:lnTo>
                  <a:pt x="256413" y="5080"/>
                </a:lnTo>
                <a:lnTo>
                  <a:pt x="2085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6440" y="2158631"/>
            <a:ext cx="3715385" cy="3708400"/>
          </a:xfrm>
          <a:custGeom>
            <a:avLst/>
            <a:gdLst/>
            <a:ahLst/>
            <a:cxnLst/>
            <a:rect l="l" t="t" r="r" b="b"/>
            <a:pathLst>
              <a:path w="3715384" h="3708400">
                <a:moveTo>
                  <a:pt x="2094102" y="3695700"/>
                </a:moveTo>
                <a:lnTo>
                  <a:pt x="1621027" y="3695700"/>
                </a:lnTo>
                <a:lnTo>
                  <a:pt x="1667636" y="3708400"/>
                </a:lnTo>
                <a:lnTo>
                  <a:pt x="2047493" y="3708400"/>
                </a:lnTo>
                <a:lnTo>
                  <a:pt x="2094102" y="3695700"/>
                </a:lnTo>
                <a:close/>
              </a:path>
              <a:path w="3715384" h="3708400">
                <a:moveTo>
                  <a:pt x="2186431" y="3683000"/>
                </a:moveTo>
                <a:lnTo>
                  <a:pt x="1528698" y="3683000"/>
                </a:lnTo>
                <a:lnTo>
                  <a:pt x="1574672" y="3695700"/>
                </a:lnTo>
                <a:lnTo>
                  <a:pt x="2140458" y="3695700"/>
                </a:lnTo>
                <a:lnTo>
                  <a:pt x="2186431" y="3683000"/>
                </a:lnTo>
                <a:close/>
              </a:path>
              <a:path w="3715384" h="3708400">
                <a:moveTo>
                  <a:pt x="2277110" y="38100"/>
                </a:moveTo>
                <a:lnTo>
                  <a:pt x="1438020" y="38100"/>
                </a:lnTo>
                <a:lnTo>
                  <a:pt x="1261871" y="88900"/>
                </a:lnTo>
                <a:lnTo>
                  <a:pt x="1218945" y="114300"/>
                </a:lnTo>
                <a:lnTo>
                  <a:pt x="1134490" y="139700"/>
                </a:lnTo>
                <a:lnTo>
                  <a:pt x="1093088" y="165100"/>
                </a:lnTo>
                <a:lnTo>
                  <a:pt x="1052321" y="177800"/>
                </a:lnTo>
                <a:lnTo>
                  <a:pt x="1011935" y="203200"/>
                </a:lnTo>
                <a:lnTo>
                  <a:pt x="972184" y="215900"/>
                </a:lnTo>
                <a:lnTo>
                  <a:pt x="932941" y="241300"/>
                </a:lnTo>
                <a:lnTo>
                  <a:pt x="894333" y="266700"/>
                </a:lnTo>
                <a:lnTo>
                  <a:pt x="856360" y="292100"/>
                </a:lnTo>
                <a:lnTo>
                  <a:pt x="819022" y="317500"/>
                </a:lnTo>
                <a:lnTo>
                  <a:pt x="746124" y="368300"/>
                </a:lnTo>
                <a:lnTo>
                  <a:pt x="710691" y="393700"/>
                </a:lnTo>
                <a:lnTo>
                  <a:pt x="676020" y="419100"/>
                </a:lnTo>
                <a:lnTo>
                  <a:pt x="641984" y="444500"/>
                </a:lnTo>
                <a:lnTo>
                  <a:pt x="608583" y="482600"/>
                </a:lnTo>
                <a:lnTo>
                  <a:pt x="575944" y="508000"/>
                </a:lnTo>
                <a:lnTo>
                  <a:pt x="544067" y="546100"/>
                </a:lnTo>
                <a:lnTo>
                  <a:pt x="512952" y="571500"/>
                </a:lnTo>
                <a:lnTo>
                  <a:pt x="482599" y="609600"/>
                </a:lnTo>
                <a:lnTo>
                  <a:pt x="453008" y="635000"/>
                </a:lnTo>
                <a:lnTo>
                  <a:pt x="424179" y="673100"/>
                </a:lnTo>
                <a:lnTo>
                  <a:pt x="396239" y="711200"/>
                </a:lnTo>
                <a:lnTo>
                  <a:pt x="369061" y="749300"/>
                </a:lnTo>
                <a:lnTo>
                  <a:pt x="342772" y="774700"/>
                </a:lnTo>
                <a:lnTo>
                  <a:pt x="317245" y="812800"/>
                </a:lnTo>
                <a:lnTo>
                  <a:pt x="292607" y="850900"/>
                </a:lnTo>
                <a:lnTo>
                  <a:pt x="268985" y="889000"/>
                </a:lnTo>
                <a:lnTo>
                  <a:pt x="246125" y="927100"/>
                </a:lnTo>
                <a:lnTo>
                  <a:pt x="224154" y="965200"/>
                </a:lnTo>
                <a:lnTo>
                  <a:pt x="203199" y="1003300"/>
                </a:lnTo>
                <a:lnTo>
                  <a:pt x="183133" y="1054100"/>
                </a:lnTo>
                <a:lnTo>
                  <a:pt x="164083" y="1092200"/>
                </a:lnTo>
                <a:lnTo>
                  <a:pt x="145922" y="1130300"/>
                </a:lnTo>
                <a:lnTo>
                  <a:pt x="128904" y="1168400"/>
                </a:lnTo>
                <a:lnTo>
                  <a:pt x="112775" y="1219200"/>
                </a:lnTo>
                <a:lnTo>
                  <a:pt x="97662" y="1257300"/>
                </a:lnTo>
                <a:lnTo>
                  <a:pt x="83565" y="1308100"/>
                </a:lnTo>
                <a:lnTo>
                  <a:pt x="70484" y="1346200"/>
                </a:lnTo>
                <a:lnTo>
                  <a:pt x="58546" y="1397000"/>
                </a:lnTo>
                <a:lnTo>
                  <a:pt x="47624" y="1435100"/>
                </a:lnTo>
                <a:lnTo>
                  <a:pt x="37718" y="1485900"/>
                </a:lnTo>
                <a:lnTo>
                  <a:pt x="28955" y="1524000"/>
                </a:lnTo>
                <a:lnTo>
                  <a:pt x="21462" y="1574800"/>
                </a:lnTo>
                <a:lnTo>
                  <a:pt x="14985" y="1612900"/>
                </a:lnTo>
                <a:lnTo>
                  <a:pt x="9651" y="1663700"/>
                </a:lnTo>
                <a:lnTo>
                  <a:pt x="5460" y="1714500"/>
                </a:lnTo>
                <a:lnTo>
                  <a:pt x="2412" y="1765300"/>
                </a:lnTo>
                <a:lnTo>
                  <a:pt x="634" y="1803400"/>
                </a:lnTo>
                <a:lnTo>
                  <a:pt x="0" y="1854200"/>
                </a:lnTo>
                <a:lnTo>
                  <a:pt x="634" y="1905000"/>
                </a:lnTo>
                <a:lnTo>
                  <a:pt x="2412" y="1955800"/>
                </a:lnTo>
                <a:lnTo>
                  <a:pt x="5460" y="1993900"/>
                </a:lnTo>
                <a:lnTo>
                  <a:pt x="9651" y="2044700"/>
                </a:lnTo>
                <a:lnTo>
                  <a:pt x="14985" y="2095500"/>
                </a:lnTo>
                <a:lnTo>
                  <a:pt x="21462" y="2133600"/>
                </a:lnTo>
                <a:lnTo>
                  <a:pt x="28955" y="2184400"/>
                </a:lnTo>
                <a:lnTo>
                  <a:pt x="37718" y="2235200"/>
                </a:lnTo>
                <a:lnTo>
                  <a:pt x="47624" y="2273300"/>
                </a:lnTo>
                <a:lnTo>
                  <a:pt x="58546" y="2324100"/>
                </a:lnTo>
                <a:lnTo>
                  <a:pt x="70484" y="2362200"/>
                </a:lnTo>
                <a:lnTo>
                  <a:pt x="83565" y="2413000"/>
                </a:lnTo>
                <a:lnTo>
                  <a:pt x="97662" y="2451100"/>
                </a:lnTo>
                <a:lnTo>
                  <a:pt x="112775" y="2489200"/>
                </a:lnTo>
                <a:lnTo>
                  <a:pt x="128904" y="2540000"/>
                </a:lnTo>
                <a:lnTo>
                  <a:pt x="145922" y="2578100"/>
                </a:lnTo>
                <a:lnTo>
                  <a:pt x="164083" y="2616200"/>
                </a:lnTo>
                <a:lnTo>
                  <a:pt x="183133" y="2667000"/>
                </a:lnTo>
                <a:lnTo>
                  <a:pt x="203199" y="2705100"/>
                </a:lnTo>
                <a:lnTo>
                  <a:pt x="224154" y="2743200"/>
                </a:lnTo>
                <a:lnTo>
                  <a:pt x="246125" y="2781300"/>
                </a:lnTo>
                <a:lnTo>
                  <a:pt x="268985" y="2819400"/>
                </a:lnTo>
                <a:lnTo>
                  <a:pt x="292607" y="2857500"/>
                </a:lnTo>
                <a:lnTo>
                  <a:pt x="317245" y="2895600"/>
                </a:lnTo>
                <a:lnTo>
                  <a:pt x="342772" y="2933700"/>
                </a:lnTo>
                <a:lnTo>
                  <a:pt x="369061" y="2971800"/>
                </a:lnTo>
                <a:lnTo>
                  <a:pt x="396239" y="2997200"/>
                </a:lnTo>
                <a:lnTo>
                  <a:pt x="424179" y="3035300"/>
                </a:lnTo>
                <a:lnTo>
                  <a:pt x="453008" y="3073400"/>
                </a:lnTo>
                <a:lnTo>
                  <a:pt x="482599" y="3111500"/>
                </a:lnTo>
                <a:lnTo>
                  <a:pt x="512952" y="3136900"/>
                </a:lnTo>
                <a:lnTo>
                  <a:pt x="544067" y="3175000"/>
                </a:lnTo>
                <a:lnTo>
                  <a:pt x="575944" y="3200400"/>
                </a:lnTo>
                <a:lnTo>
                  <a:pt x="608583" y="3225800"/>
                </a:lnTo>
                <a:lnTo>
                  <a:pt x="641984" y="3263900"/>
                </a:lnTo>
                <a:lnTo>
                  <a:pt x="676020" y="3289300"/>
                </a:lnTo>
                <a:lnTo>
                  <a:pt x="710691" y="3314700"/>
                </a:lnTo>
                <a:lnTo>
                  <a:pt x="746124" y="3340100"/>
                </a:lnTo>
                <a:lnTo>
                  <a:pt x="819022" y="3390900"/>
                </a:lnTo>
                <a:lnTo>
                  <a:pt x="856360" y="3416300"/>
                </a:lnTo>
                <a:lnTo>
                  <a:pt x="894333" y="3441700"/>
                </a:lnTo>
                <a:lnTo>
                  <a:pt x="932941" y="3467100"/>
                </a:lnTo>
                <a:lnTo>
                  <a:pt x="972184" y="3492500"/>
                </a:lnTo>
                <a:lnTo>
                  <a:pt x="1011935" y="3505200"/>
                </a:lnTo>
                <a:lnTo>
                  <a:pt x="1093088" y="3556000"/>
                </a:lnTo>
                <a:lnTo>
                  <a:pt x="1176527" y="3581400"/>
                </a:lnTo>
                <a:lnTo>
                  <a:pt x="1218945" y="3606800"/>
                </a:lnTo>
                <a:lnTo>
                  <a:pt x="1483232" y="3683000"/>
                </a:lnTo>
                <a:lnTo>
                  <a:pt x="2231897" y="3683000"/>
                </a:lnTo>
                <a:lnTo>
                  <a:pt x="2496311" y="3606800"/>
                </a:lnTo>
                <a:lnTo>
                  <a:pt x="2538729" y="3581400"/>
                </a:lnTo>
                <a:lnTo>
                  <a:pt x="2622041" y="3556000"/>
                </a:lnTo>
                <a:lnTo>
                  <a:pt x="2703194" y="3505200"/>
                </a:lnTo>
                <a:lnTo>
                  <a:pt x="2743072" y="3492500"/>
                </a:lnTo>
                <a:lnTo>
                  <a:pt x="2820797" y="3441700"/>
                </a:lnTo>
                <a:lnTo>
                  <a:pt x="2896235" y="3390900"/>
                </a:lnTo>
                <a:lnTo>
                  <a:pt x="2932938" y="3365500"/>
                </a:lnTo>
                <a:lnTo>
                  <a:pt x="2969005" y="3340100"/>
                </a:lnTo>
                <a:lnTo>
                  <a:pt x="3004439" y="3314700"/>
                </a:lnTo>
                <a:lnTo>
                  <a:pt x="3039237" y="3289300"/>
                </a:lnTo>
                <a:lnTo>
                  <a:pt x="3073272" y="3263900"/>
                </a:lnTo>
                <a:lnTo>
                  <a:pt x="3106547" y="3225800"/>
                </a:lnTo>
                <a:lnTo>
                  <a:pt x="3139185" y="3200400"/>
                </a:lnTo>
                <a:lnTo>
                  <a:pt x="3171063" y="3175000"/>
                </a:lnTo>
                <a:lnTo>
                  <a:pt x="3202178" y="3136900"/>
                </a:lnTo>
                <a:lnTo>
                  <a:pt x="3232530" y="3111500"/>
                </a:lnTo>
                <a:lnTo>
                  <a:pt x="3262122" y="3073400"/>
                </a:lnTo>
                <a:lnTo>
                  <a:pt x="3290951" y="3035300"/>
                </a:lnTo>
                <a:lnTo>
                  <a:pt x="3319017" y="2997200"/>
                </a:lnTo>
                <a:lnTo>
                  <a:pt x="3346068" y="2971800"/>
                </a:lnTo>
                <a:lnTo>
                  <a:pt x="3372484" y="2933700"/>
                </a:lnTo>
                <a:lnTo>
                  <a:pt x="3397884" y="2895600"/>
                </a:lnTo>
                <a:lnTo>
                  <a:pt x="3422523" y="2857500"/>
                </a:lnTo>
                <a:lnTo>
                  <a:pt x="3446272" y="2819400"/>
                </a:lnTo>
                <a:lnTo>
                  <a:pt x="3469004" y="2781300"/>
                </a:lnTo>
                <a:lnTo>
                  <a:pt x="3490976" y="2743200"/>
                </a:lnTo>
                <a:lnTo>
                  <a:pt x="3511930" y="2705100"/>
                </a:lnTo>
                <a:lnTo>
                  <a:pt x="3531997" y="2667000"/>
                </a:lnTo>
                <a:lnTo>
                  <a:pt x="3551047" y="2616200"/>
                </a:lnTo>
                <a:lnTo>
                  <a:pt x="3569207" y="2578100"/>
                </a:lnTo>
                <a:lnTo>
                  <a:pt x="3586353" y="2540000"/>
                </a:lnTo>
                <a:lnTo>
                  <a:pt x="3602481" y="2489200"/>
                </a:lnTo>
                <a:lnTo>
                  <a:pt x="3617595" y="2451100"/>
                </a:lnTo>
                <a:lnTo>
                  <a:pt x="3631565" y="2413000"/>
                </a:lnTo>
                <a:lnTo>
                  <a:pt x="3644646" y="2362200"/>
                </a:lnTo>
                <a:lnTo>
                  <a:pt x="3656710" y="2324100"/>
                </a:lnTo>
                <a:lnTo>
                  <a:pt x="3667505" y="2273300"/>
                </a:lnTo>
                <a:lnTo>
                  <a:pt x="3677411" y="2235200"/>
                </a:lnTo>
                <a:lnTo>
                  <a:pt x="3686175" y="2184400"/>
                </a:lnTo>
                <a:lnTo>
                  <a:pt x="3693667" y="2133600"/>
                </a:lnTo>
                <a:lnTo>
                  <a:pt x="3700145" y="2095500"/>
                </a:lnTo>
                <a:lnTo>
                  <a:pt x="3705479" y="2044700"/>
                </a:lnTo>
                <a:lnTo>
                  <a:pt x="3709670" y="1993900"/>
                </a:lnTo>
                <a:lnTo>
                  <a:pt x="3712717" y="1955800"/>
                </a:lnTo>
                <a:lnTo>
                  <a:pt x="3714496" y="1905000"/>
                </a:lnTo>
                <a:lnTo>
                  <a:pt x="3715130" y="1854200"/>
                </a:lnTo>
                <a:lnTo>
                  <a:pt x="3714496" y="1803400"/>
                </a:lnTo>
                <a:lnTo>
                  <a:pt x="3712717" y="1765300"/>
                </a:lnTo>
                <a:lnTo>
                  <a:pt x="3709670" y="1714500"/>
                </a:lnTo>
                <a:lnTo>
                  <a:pt x="3705479" y="1663700"/>
                </a:lnTo>
                <a:lnTo>
                  <a:pt x="3700145" y="1612900"/>
                </a:lnTo>
                <a:lnTo>
                  <a:pt x="3693667" y="1574800"/>
                </a:lnTo>
                <a:lnTo>
                  <a:pt x="3686175" y="1524000"/>
                </a:lnTo>
                <a:lnTo>
                  <a:pt x="3677411" y="1485900"/>
                </a:lnTo>
                <a:lnTo>
                  <a:pt x="3667505" y="1435100"/>
                </a:lnTo>
                <a:lnTo>
                  <a:pt x="3656710" y="1397000"/>
                </a:lnTo>
                <a:lnTo>
                  <a:pt x="3644646" y="1346200"/>
                </a:lnTo>
                <a:lnTo>
                  <a:pt x="3631565" y="1308100"/>
                </a:lnTo>
                <a:lnTo>
                  <a:pt x="3617595" y="1257300"/>
                </a:lnTo>
                <a:lnTo>
                  <a:pt x="3602481" y="1219200"/>
                </a:lnTo>
                <a:lnTo>
                  <a:pt x="3586353" y="1168400"/>
                </a:lnTo>
                <a:lnTo>
                  <a:pt x="3569207" y="1130300"/>
                </a:lnTo>
                <a:lnTo>
                  <a:pt x="3551047" y="1092200"/>
                </a:lnTo>
                <a:lnTo>
                  <a:pt x="3531997" y="1054100"/>
                </a:lnTo>
                <a:lnTo>
                  <a:pt x="3511930" y="1003300"/>
                </a:lnTo>
                <a:lnTo>
                  <a:pt x="3490976" y="965200"/>
                </a:lnTo>
                <a:lnTo>
                  <a:pt x="3469004" y="927100"/>
                </a:lnTo>
                <a:lnTo>
                  <a:pt x="3446272" y="889000"/>
                </a:lnTo>
                <a:lnTo>
                  <a:pt x="3422523" y="850900"/>
                </a:lnTo>
                <a:lnTo>
                  <a:pt x="3397884" y="812800"/>
                </a:lnTo>
                <a:lnTo>
                  <a:pt x="3372484" y="774700"/>
                </a:lnTo>
                <a:lnTo>
                  <a:pt x="3346068" y="749300"/>
                </a:lnTo>
                <a:lnTo>
                  <a:pt x="3319017" y="711200"/>
                </a:lnTo>
                <a:lnTo>
                  <a:pt x="3290951" y="673100"/>
                </a:lnTo>
                <a:lnTo>
                  <a:pt x="3262122" y="635000"/>
                </a:lnTo>
                <a:lnTo>
                  <a:pt x="3232530" y="609600"/>
                </a:lnTo>
                <a:lnTo>
                  <a:pt x="3202178" y="571500"/>
                </a:lnTo>
                <a:lnTo>
                  <a:pt x="3171063" y="546100"/>
                </a:lnTo>
                <a:lnTo>
                  <a:pt x="3139185" y="508000"/>
                </a:lnTo>
                <a:lnTo>
                  <a:pt x="3106547" y="482600"/>
                </a:lnTo>
                <a:lnTo>
                  <a:pt x="3073272" y="444500"/>
                </a:lnTo>
                <a:lnTo>
                  <a:pt x="3039237" y="419100"/>
                </a:lnTo>
                <a:lnTo>
                  <a:pt x="3004439" y="393700"/>
                </a:lnTo>
                <a:lnTo>
                  <a:pt x="2969005" y="368300"/>
                </a:lnTo>
                <a:lnTo>
                  <a:pt x="2932938" y="342900"/>
                </a:lnTo>
                <a:lnTo>
                  <a:pt x="2896235" y="317500"/>
                </a:lnTo>
                <a:lnTo>
                  <a:pt x="2820797" y="266700"/>
                </a:lnTo>
                <a:lnTo>
                  <a:pt x="2743072" y="215900"/>
                </a:lnTo>
                <a:lnTo>
                  <a:pt x="2703194" y="203200"/>
                </a:lnTo>
                <a:lnTo>
                  <a:pt x="2662935" y="177800"/>
                </a:lnTo>
                <a:lnTo>
                  <a:pt x="2622041" y="165100"/>
                </a:lnTo>
                <a:lnTo>
                  <a:pt x="2580640" y="139700"/>
                </a:lnTo>
                <a:lnTo>
                  <a:pt x="2496311" y="114300"/>
                </a:lnTo>
                <a:lnTo>
                  <a:pt x="2453385" y="88900"/>
                </a:lnTo>
                <a:lnTo>
                  <a:pt x="2277110" y="38100"/>
                </a:lnTo>
                <a:close/>
              </a:path>
              <a:path w="3715384" h="3708400">
                <a:moveTo>
                  <a:pt x="2140458" y="12700"/>
                </a:moveTo>
                <a:lnTo>
                  <a:pt x="1574672" y="12700"/>
                </a:lnTo>
                <a:lnTo>
                  <a:pt x="1483232" y="38100"/>
                </a:lnTo>
                <a:lnTo>
                  <a:pt x="2231897" y="38100"/>
                </a:lnTo>
                <a:lnTo>
                  <a:pt x="2140458" y="12700"/>
                </a:lnTo>
                <a:close/>
              </a:path>
              <a:path w="3715384" h="3708400">
                <a:moveTo>
                  <a:pt x="2047493" y="0"/>
                </a:moveTo>
                <a:lnTo>
                  <a:pt x="1667636" y="0"/>
                </a:lnTo>
                <a:lnTo>
                  <a:pt x="1621027" y="12700"/>
                </a:lnTo>
                <a:lnTo>
                  <a:pt x="2094102" y="12700"/>
                </a:lnTo>
                <a:lnTo>
                  <a:pt x="2047493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7964" y="2150364"/>
            <a:ext cx="3715385" cy="3718560"/>
          </a:xfrm>
          <a:custGeom>
            <a:avLst/>
            <a:gdLst/>
            <a:ahLst/>
            <a:cxnLst/>
            <a:rect l="l" t="t" r="r" b="b"/>
            <a:pathLst>
              <a:path w="3715384" h="3718560">
                <a:moveTo>
                  <a:pt x="0" y="1859152"/>
                </a:moveTo>
                <a:lnTo>
                  <a:pt x="635" y="1811146"/>
                </a:lnTo>
                <a:lnTo>
                  <a:pt x="2413" y="1763394"/>
                </a:lnTo>
                <a:lnTo>
                  <a:pt x="5461" y="1716023"/>
                </a:lnTo>
                <a:lnTo>
                  <a:pt x="9652" y="1669033"/>
                </a:lnTo>
                <a:lnTo>
                  <a:pt x="14986" y="1622297"/>
                </a:lnTo>
                <a:lnTo>
                  <a:pt x="21463" y="1575942"/>
                </a:lnTo>
                <a:lnTo>
                  <a:pt x="28956" y="1529968"/>
                </a:lnTo>
                <a:lnTo>
                  <a:pt x="37719" y="1484375"/>
                </a:lnTo>
                <a:lnTo>
                  <a:pt x="47625" y="1439290"/>
                </a:lnTo>
                <a:lnTo>
                  <a:pt x="58547" y="1394459"/>
                </a:lnTo>
                <a:lnTo>
                  <a:pt x="70485" y="1350136"/>
                </a:lnTo>
                <a:lnTo>
                  <a:pt x="83566" y="1306321"/>
                </a:lnTo>
                <a:lnTo>
                  <a:pt x="97663" y="1262887"/>
                </a:lnTo>
                <a:lnTo>
                  <a:pt x="112776" y="1219834"/>
                </a:lnTo>
                <a:lnTo>
                  <a:pt x="128905" y="1177416"/>
                </a:lnTo>
                <a:lnTo>
                  <a:pt x="145923" y="1135506"/>
                </a:lnTo>
                <a:lnTo>
                  <a:pt x="164084" y="1093977"/>
                </a:lnTo>
                <a:lnTo>
                  <a:pt x="183134" y="1053083"/>
                </a:lnTo>
                <a:lnTo>
                  <a:pt x="203200" y="1012824"/>
                </a:lnTo>
                <a:lnTo>
                  <a:pt x="224154" y="972946"/>
                </a:lnTo>
                <a:lnTo>
                  <a:pt x="246126" y="933703"/>
                </a:lnTo>
                <a:lnTo>
                  <a:pt x="268986" y="895095"/>
                </a:lnTo>
                <a:lnTo>
                  <a:pt x="292608" y="857122"/>
                </a:lnTo>
                <a:lnTo>
                  <a:pt x="317246" y="819657"/>
                </a:lnTo>
                <a:lnTo>
                  <a:pt x="342773" y="782954"/>
                </a:lnTo>
                <a:lnTo>
                  <a:pt x="369062" y="746759"/>
                </a:lnTo>
                <a:lnTo>
                  <a:pt x="396240" y="711326"/>
                </a:lnTo>
                <a:lnTo>
                  <a:pt x="424180" y="676528"/>
                </a:lnTo>
                <a:lnTo>
                  <a:pt x="453009" y="642492"/>
                </a:lnTo>
                <a:lnTo>
                  <a:pt x="482600" y="609091"/>
                </a:lnTo>
                <a:lnTo>
                  <a:pt x="512953" y="576452"/>
                </a:lnTo>
                <a:lnTo>
                  <a:pt x="544068" y="544575"/>
                </a:lnTo>
                <a:lnTo>
                  <a:pt x="575945" y="513333"/>
                </a:lnTo>
                <a:lnTo>
                  <a:pt x="608584" y="482980"/>
                </a:lnTo>
                <a:lnTo>
                  <a:pt x="641985" y="453389"/>
                </a:lnTo>
                <a:lnTo>
                  <a:pt x="676021" y="424560"/>
                </a:lnTo>
                <a:lnTo>
                  <a:pt x="710692" y="396493"/>
                </a:lnTo>
                <a:lnTo>
                  <a:pt x="746125" y="369315"/>
                </a:lnTo>
                <a:lnTo>
                  <a:pt x="782320" y="343026"/>
                </a:lnTo>
                <a:lnTo>
                  <a:pt x="819022" y="317499"/>
                </a:lnTo>
                <a:lnTo>
                  <a:pt x="856361" y="292861"/>
                </a:lnTo>
                <a:lnTo>
                  <a:pt x="894334" y="269112"/>
                </a:lnTo>
                <a:lnTo>
                  <a:pt x="932941" y="246379"/>
                </a:lnTo>
                <a:lnTo>
                  <a:pt x="972185" y="224408"/>
                </a:lnTo>
                <a:lnTo>
                  <a:pt x="1011936" y="203453"/>
                </a:lnTo>
                <a:lnTo>
                  <a:pt x="1052322" y="183387"/>
                </a:lnTo>
                <a:lnTo>
                  <a:pt x="1093089" y="164210"/>
                </a:lnTo>
                <a:lnTo>
                  <a:pt x="1134491" y="146049"/>
                </a:lnTo>
                <a:lnTo>
                  <a:pt x="1176528" y="128904"/>
                </a:lnTo>
                <a:lnTo>
                  <a:pt x="1218946" y="112775"/>
                </a:lnTo>
                <a:lnTo>
                  <a:pt x="1261872" y="97662"/>
                </a:lnTo>
                <a:lnTo>
                  <a:pt x="1305179" y="83565"/>
                </a:lnTo>
                <a:lnTo>
                  <a:pt x="1348994" y="70484"/>
                </a:lnTo>
                <a:lnTo>
                  <a:pt x="1393317" y="58546"/>
                </a:lnTo>
                <a:lnTo>
                  <a:pt x="1438021" y="47624"/>
                </a:lnTo>
                <a:lnTo>
                  <a:pt x="1483233" y="37718"/>
                </a:lnTo>
                <a:lnTo>
                  <a:pt x="1528699" y="29082"/>
                </a:lnTo>
                <a:lnTo>
                  <a:pt x="1574673" y="21462"/>
                </a:lnTo>
                <a:lnTo>
                  <a:pt x="1621028" y="14985"/>
                </a:lnTo>
                <a:lnTo>
                  <a:pt x="1667637" y="9651"/>
                </a:lnTo>
                <a:lnTo>
                  <a:pt x="1714627" y="5460"/>
                </a:lnTo>
                <a:lnTo>
                  <a:pt x="1761998" y="2412"/>
                </a:lnTo>
                <a:lnTo>
                  <a:pt x="1809623" y="634"/>
                </a:lnTo>
                <a:lnTo>
                  <a:pt x="1857629" y="0"/>
                </a:lnTo>
                <a:lnTo>
                  <a:pt x="1905508" y="634"/>
                </a:lnTo>
                <a:lnTo>
                  <a:pt x="1953133" y="2412"/>
                </a:lnTo>
                <a:lnTo>
                  <a:pt x="2000504" y="5460"/>
                </a:lnTo>
                <a:lnTo>
                  <a:pt x="2047494" y="9651"/>
                </a:lnTo>
                <a:lnTo>
                  <a:pt x="2094102" y="14985"/>
                </a:lnTo>
                <a:lnTo>
                  <a:pt x="2140458" y="21462"/>
                </a:lnTo>
                <a:lnTo>
                  <a:pt x="2186432" y="29082"/>
                </a:lnTo>
                <a:lnTo>
                  <a:pt x="2231898" y="37718"/>
                </a:lnTo>
                <a:lnTo>
                  <a:pt x="2277110" y="47624"/>
                </a:lnTo>
                <a:lnTo>
                  <a:pt x="2321814" y="58546"/>
                </a:lnTo>
                <a:lnTo>
                  <a:pt x="2366137" y="70484"/>
                </a:lnTo>
                <a:lnTo>
                  <a:pt x="2409952" y="83565"/>
                </a:lnTo>
                <a:lnTo>
                  <a:pt x="2453386" y="97662"/>
                </a:lnTo>
                <a:lnTo>
                  <a:pt x="2496312" y="112775"/>
                </a:lnTo>
                <a:lnTo>
                  <a:pt x="2538730" y="128904"/>
                </a:lnTo>
                <a:lnTo>
                  <a:pt x="2580640" y="146049"/>
                </a:lnTo>
                <a:lnTo>
                  <a:pt x="2622042" y="164210"/>
                </a:lnTo>
                <a:lnTo>
                  <a:pt x="2662936" y="183387"/>
                </a:lnTo>
                <a:lnTo>
                  <a:pt x="2703195" y="203453"/>
                </a:lnTo>
                <a:lnTo>
                  <a:pt x="2743073" y="224408"/>
                </a:lnTo>
                <a:lnTo>
                  <a:pt x="2782189" y="246379"/>
                </a:lnTo>
                <a:lnTo>
                  <a:pt x="2820797" y="269112"/>
                </a:lnTo>
                <a:lnTo>
                  <a:pt x="2858770" y="292861"/>
                </a:lnTo>
                <a:lnTo>
                  <a:pt x="2896235" y="317499"/>
                </a:lnTo>
                <a:lnTo>
                  <a:pt x="2932938" y="343026"/>
                </a:lnTo>
                <a:lnTo>
                  <a:pt x="2969006" y="369315"/>
                </a:lnTo>
                <a:lnTo>
                  <a:pt x="3004439" y="396493"/>
                </a:lnTo>
                <a:lnTo>
                  <a:pt x="3039237" y="424560"/>
                </a:lnTo>
                <a:lnTo>
                  <a:pt x="3073273" y="453389"/>
                </a:lnTo>
                <a:lnTo>
                  <a:pt x="3106547" y="482980"/>
                </a:lnTo>
                <a:lnTo>
                  <a:pt x="3139186" y="513333"/>
                </a:lnTo>
                <a:lnTo>
                  <a:pt x="3171063" y="544575"/>
                </a:lnTo>
                <a:lnTo>
                  <a:pt x="3202178" y="576452"/>
                </a:lnTo>
                <a:lnTo>
                  <a:pt x="3232531" y="609091"/>
                </a:lnTo>
                <a:lnTo>
                  <a:pt x="3262122" y="642492"/>
                </a:lnTo>
                <a:lnTo>
                  <a:pt x="3290951" y="676528"/>
                </a:lnTo>
                <a:lnTo>
                  <a:pt x="3319017" y="711326"/>
                </a:lnTo>
                <a:lnTo>
                  <a:pt x="3346069" y="746759"/>
                </a:lnTo>
                <a:lnTo>
                  <a:pt x="3372485" y="782954"/>
                </a:lnTo>
                <a:lnTo>
                  <a:pt x="3397885" y="819657"/>
                </a:lnTo>
                <a:lnTo>
                  <a:pt x="3422523" y="857122"/>
                </a:lnTo>
                <a:lnTo>
                  <a:pt x="3446272" y="895095"/>
                </a:lnTo>
                <a:lnTo>
                  <a:pt x="3469004" y="933703"/>
                </a:lnTo>
                <a:lnTo>
                  <a:pt x="3490976" y="972946"/>
                </a:lnTo>
                <a:lnTo>
                  <a:pt x="3511930" y="1012824"/>
                </a:lnTo>
                <a:lnTo>
                  <a:pt x="3531997" y="1053083"/>
                </a:lnTo>
                <a:lnTo>
                  <a:pt x="3551047" y="1093977"/>
                </a:lnTo>
                <a:lnTo>
                  <a:pt x="3569208" y="1135506"/>
                </a:lnTo>
                <a:lnTo>
                  <a:pt x="3586353" y="1177416"/>
                </a:lnTo>
                <a:lnTo>
                  <a:pt x="3602482" y="1219834"/>
                </a:lnTo>
                <a:lnTo>
                  <a:pt x="3617595" y="1262887"/>
                </a:lnTo>
                <a:lnTo>
                  <a:pt x="3631565" y="1306321"/>
                </a:lnTo>
                <a:lnTo>
                  <a:pt x="3644646" y="1350136"/>
                </a:lnTo>
                <a:lnTo>
                  <a:pt x="3656711" y="1394459"/>
                </a:lnTo>
                <a:lnTo>
                  <a:pt x="3667505" y="1439290"/>
                </a:lnTo>
                <a:lnTo>
                  <a:pt x="3677412" y="1484375"/>
                </a:lnTo>
                <a:lnTo>
                  <a:pt x="3686175" y="1529968"/>
                </a:lnTo>
                <a:lnTo>
                  <a:pt x="3693667" y="1575942"/>
                </a:lnTo>
                <a:lnTo>
                  <a:pt x="3700145" y="1622297"/>
                </a:lnTo>
                <a:lnTo>
                  <a:pt x="3705479" y="1669033"/>
                </a:lnTo>
                <a:lnTo>
                  <a:pt x="3709670" y="1716023"/>
                </a:lnTo>
                <a:lnTo>
                  <a:pt x="3712717" y="1763394"/>
                </a:lnTo>
                <a:lnTo>
                  <a:pt x="3714496" y="1811146"/>
                </a:lnTo>
                <a:lnTo>
                  <a:pt x="3715130" y="1859152"/>
                </a:lnTo>
                <a:lnTo>
                  <a:pt x="3714496" y="1907031"/>
                </a:lnTo>
                <a:lnTo>
                  <a:pt x="3712717" y="1954783"/>
                </a:lnTo>
                <a:lnTo>
                  <a:pt x="3709670" y="2002154"/>
                </a:lnTo>
                <a:lnTo>
                  <a:pt x="3705479" y="2049144"/>
                </a:lnTo>
                <a:lnTo>
                  <a:pt x="3700145" y="2095880"/>
                </a:lnTo>
                <a:lnTo>
                  <a:pt x="3693667" y="2142235"/>
                </a:lnTo>
                <a:lnTo>
                  <a:pt x="3686175" y="2188209"/>
                </a:lnTo>
                <a:lnTo>
                  <a:pt x="3677412" y="2233802"/>
                </a:lnTo>
                <a:lnTo>
                  <a:pt x="3667505" y="2279014"/>
                </a:lnTo>
                <a:lnTo>
                  <a:pt x="3656711" y="2323718"/>
                </a:lnTo>
                <a:lnTo>
                  <a:pt x="3644646" y="2368041"/>
                </a:lnTo>
                <a:lnTo>
                  <a:pt x="3631565" y="2411983"/>
                </a:lnTo>
                <a:lnTo>
                  <a:pt x="3617595" y="2455417"/>
                </a:lnTo>
                <a:lnTo>
                  <a:pt x="3602482" y="2498343"/>
                </a:lnTo>
                <a:lnTo>
                  <a:pt x="3586353" y="2540761"/>
                </a:lnTo>
                <a:lnTo>
                  <a:pt x="3569208" y="2582798"/>
                </a:lnTo>
                <a:lnTo>
                  <a:pt x="3551047" y="2624200"/>
                </a:lnTo>
                <a:lnTo>
                  <a:pt x="3531997" y="2665094"/>
                </a:lnTo>
                <a:lnTo>
                  <a:pt x="3511930" y="2705480"/>
                </a:lnTo>
                <a:lnTo>
                  <a:pt x="3490976" y="2745231"/>
                </a:lnTo>
                <a:lnTo>
                  <a:pt x="3469004" y="2784474"/>
                </a:lnTo>
                <a:lnTo>
                  <a:pt x="3446272" y="2823082"/>
                </a:lnTo>
                <a:lnTo>
                  <a:pt x="3422523" y="2861182"/>
                </a:lnTo>
                <a:lnTo>
                  <a:pt x="3397885" y="2898520"/>
                </a:lnTo>
                <a:lnTo>
                  <a:pt x="3372485" y="2935350"/>
                </a:lnTo>
                <a:lnTo>
                  <a:pt x="3346069" y="2971418"/>
                </a:lnTo>
                <a:lnTo>
                  <a:pt x="3319017" y="3006851"/>
                </a:lnTo>
                <a:lnTo>
                  <a:pt x="3290951" y="3041649"/>
                </a:lnTo>
                <a:lnTo>
                  <a:pt x="3262122" y="3075812"/>
                </a:lnTo>
                <a:lnTo>
                  <a:pt x="3232531" y="3109086"/>
                </a:lnTo>
                <a:lnTo>
                  <a:pt x="3202178" y="3141725"/>
                </a:lnTo>
                <a:lnTo>
                  <a:pt x="3171063" y="3173729"/>
                </a:lnTo>
                <a:lnTo>
                  <a:pt x="3139186" y="3204844"/>
                </a:lnTo>
                <a:lnTo>
                  <a:pt x="3106547" y="3235197"/>
                </a:lnTo>
                <a:lnTo>
                  <a:pt x="3073273" y="3264915"/>
                </a:lnTo>
                <a:lnTo>
                  <a:pt x="3039237" y="3293744"/>
                </a:lnTo>
                <a:lnTo>
                  <a:pt x="3004439" y="3321684"/>
                </a:lnTo>
                <a:lnTo>
                  <a:pt x="2969006" y="3348862"/>
                </a:lnTo>
                <a:lnTo>
                  <a:pt x="2932938" y="3375152"/>
                </a:lnTo>
                <a:lnTo>
                  <a:pt x="2896235" y="3400679"/>
                </a:lnTo>
                <a:lnTo>
                  <a:pt x="2858770" y="3425316"/>
                </a:lnTo>
                <a:lnTo>
                  <a:pt x="2820797" y="3449053"/>
                </a:lnTo>
                <a:lnTo>
                  <a:pt x="2782189" y="3471900"/>
                </a:lnTo>
                <a:lnTo>
                  <a:pt x="2743073" y="3493820"/>
                </a:lnTo>
                <a:lnTo>
                  <a:pt x="2703195" y="3514813"/>
                </a:lnTo>
                <a:lnTo>
                  <a:pt x="2662936" y="3534879"/>
                </a:lnTo>
                <a:lnTo>
                  <a:pt x="2622042" y="3553980"/>
                </a:lnTo>
                <a:lnTo>
                  <a:pt x="2580640" y="3572103"/>
                </a:lnTo>
                <a:lnTo>
                  <a:pt x="2538730" y="3589248"/>
                </a:lnTo>
                <a:lnTo>
                  <a:pt x="2496312" y="3605390"/>
                </a:lnTo>
                <a:lnTo>
                  <a:pt x="2453386" y="3620515"/>
                </a:lnTo>
                <a:lnTo>
                  <a:pt x="2409952" y="3634612"/>
                </a:lnTo>
                <a:lnTo>
                  <a:pt x="2366137" y="3647668"/>
                </a:lnTo>
                <a:lnTo>
                  <a:pt x="2321814" y="3659670"/>
                </a:lnTo>
                <a:lnTo>
                  <a:pt x="2277110" y="3670592"/>
                </a:lnTo>
                <a:lnTo>
                  <a:pt x="2231898" y="3680421"/>
                </a:lnTo>
                <a:lnTo>
                  <a:pt x="2186432" y="3689159"/>
                </a:lnTo>
                <a:lnTo>
                  <a:pt x="2140458" y="3696766"/>
                </a:lnTo>
                <a:lnTo>
                  <a:pt x="2094102" y="3703256"/>
                </a:lnTo>
                <a:lnTo>
                  <a:pt x="2047494" y="3708590"/>
                </a:lnTo>
                <a:lnTo>
                  <a:pt x="2000504" y="3712768"/>
                </a:lnTo>
                <a:lnTo>
                  <a:pt x="1953133" y="3715778"/>
                </a:lnTo>
                <a:lnTo>
                  <a:pt x="1905508" y="3717582"/>
                </a:lnTo>
                <a:lnTo>
                  <a:pt x="1857629" y="3718191"/>
                </a:lnTo>
                <a:lnTo>
                  <a:pt x="1809623" y="3717582"/>
                </a:lnTo>
                <a:lnTo>
                  <a:pt x="1761998" y="3715778"/>
                </a:lnTo>
                <a:lnTo>
                  <a:pt x="1714627" y="3712768"/>
                </a:lnTo>
                <a:lnTo>
                  <a:pt x="1667637" y="3708590"/>
                </a:lnTo>
                <a:lnTo>
                  <a:pt x="1621028" y="3703256"/>
                </a:lnTo>
                <a:lnTo>
                  <a:pt x="1574673" y="3696766"/>
                </a:lnTo>
                <a:lnTo>
                  <a:pt x="1528699" y="3689159"/>
                </a:lnTo>
                <a:lnTo>
                  <a:pt x="1483233" y="3680421"/>
                </a:lnTo>
                <a:lnTo>
                  <a:pt x="1438021" y="3670592"/>
                </a:lnTo>
                <a:lnTo>
                  <a:pt x="1393317" y="3659670"/>
                </a:lnTo>
                <a:lnTo>
                  <a:pt x="1348994" y="3647668"/>
                </a:lnTo>
                <a:lnTo>
                  <a:pt x="1305179" y="3634612"/>
                </a:lnTo>
                <a:lnTo>
                  <a:pt x="1261872" y="3620515"/>
                </a:lnTo>
                <a:lnTo>
                  <a:pt x="1218946" y="3605390"/>
                </a:lnTo>
                <a:lnTo>
                  <a:pt x="1176528" y="3589248"/>
                </a:lnTo>
                <a:lnTo>
                  <a:pt x="1134491" y="3572103"/>
                </a:lnTo>
                <a:lnTo>
                  <a:pt x="1093089" y="3553980"/>
                </a:lnTo>
                <a:lnTo>
                  <a:pt x="1052322" y="3534879"/>
                </a:lnTo>
                <a:lnTo>
                  <a:pt x="1011936" y="3514813"/>
                </a:lnTo>
                <a:lnTo>
                  <a:pt x="972185" y="3493820"/>
                </a:lnTo>
                <a:lnTo>
                  <a:pt x="932941" y="3471900"/>
                </a:lnTo>
                <a:lnTo>
                  <a:pt x="894334" y="3449053"/>
                </a:lnTo>
                <a:lnTo>
                  <a:pt x="856361" y="3425316"/>
                </a:lnTo>
                <a:lnTo>
                  <a:pt x="819022" y="3400679"/>
                </a:lnTo>
                <a:lnTo>
                  <a:pt x="782320" y="3375152"/>
                </a:lnTo>
                <a:lnTo>
                  <a:pt x="746125" y="3348862"/>
                </a:lnTo>
                <a:lnTo>
                  <a:pt x="710692" y="3321684"/>
                </a:lnTo>
                <a:lnTo>
                  <a:pt x="676021" y="3293744"/>
                </a:lnTo>
                <a:lnTo>
                  <a:pt x="641985" y="3264915"/>
                </a:lnTo>
                <a:lnTo>
                  <a:pt x="608584" y="3235197"/>
                </a:lnTo>
                <a:lnTo>
                  <a:pt x="575945" y="3204844"/>
                </a:lnTo>
                <a:lnTo>
                  <a:pt x="544068" y="3173729"/>
                </a:lnTo>
                <a:lnTo>
                  <a:pt x="512953" y="3141725"/>
                </a:lnTo>
                <a:lnTo>
                  <a:pt x="482600" y="3109086"/>
                </a:lnTo>
                <a:lnTo>
                  <a:pt x="453009" y="3075812"/>
                </a:lnTo>
                <a:lnTo>
                  <a:pt x="424180" y="3041649"/>
                </a:lnTo>
                <a:lnTo>
                  <a:pt x="396240" y="3006851"/>
                </a:lnTo>
                <a:lnTo>
                  <a:pt x="369062" y="2971418"/>
                </a:lnTo>
                <a:lnTo>
                  <a:pt x="342773" y="2935350"/>
                </a:lnTo>
                <a:lnTo>
                  <a:pt x="317246" y="2898520"/>
                </a:lnTo>
                <a:lnTo>
                  <a:pt x="292608" y="2861182"/>
                </a:lnTo>
                <a:lnTo>
                  <a:pt x="268986" y="2823082"/>
                </a:lnTo>
                <a:lnTo>
                  <a:pt x="246126" y="2784474"/>
                </a:lnTo>
                <a:lnTo>
                  <a:pt x="224154" y="2745231"/>
                </a:lnTo>
                <a:lnTo>
                  <a:pt x="203200" y="2705480"/>
                </a:lnTo>
                <a:lnTo>
                  <a:pt x="183134" y="2665094"/>
                </a:lnTo>
                <a:lnTo>
                  <a:pt x="164084" y="2624200"/>
                </a:lnTo>
                <a:lnTo>
                  <a:pt x="145923" y="2582798"/>
                </a:lnTo>
                <a:lnTo>
                  <a:pt x="128905" y="2540761"/>
                </a:lnTo>
                <a:lnTo>
                  <a:pt x="112776" y="2498343"/>
                </a:lnTo>
                <a:lnTo>
                  <a:pt x="97663" y="2455417"/>
                </a:lnTo>
                <a:lnTo>
                  <a:pt x="83566" y="2411983"/>
                </a:lnTo>
                <a:lnTo>
                  <a:pt x="70485" y="2368041"/>
                </a:lnTo>
                <a:lnTo>
                  <a:pt x="58547" y="2323718"/>
                </a:lnTo>
                <a:lnTo>
                  <a:pt x="47625" y="2279014"/>
                </a:lnTo>
                <a:lnTo>
                  <a:pt x="37719" y="2233802"/>
                </a:lnTo>
                <a:lnTo>
                  <a:pt x="28956" y="2188209"/>
                </a:lnTo>
                <a:lnTo>
                  <a:pt x="21463" y="2142235"/>
                </a:lnTo>
                <a:lnTo>
                  <a:pt x="14986" y="2095880"/>
                </a:lnTo>
                <a:lnTo>
                  <a:pt x="9652" y="2049144"/>
                </a:lnTo>
                <a:lnTo>
                  <a:pt x="5461" y="2002154"/>
                </a:lnTo>
                <a:lnTo>
                  <a:pt x="2413" y="1954783"/>
                </a:lnTo>
                <a:lnTo>
                  <a:pt x="635" y="1907031"/>
                </a:lnTo>
                <a:lnTo>
                  <a:pt x="0" y="185915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6223" y="3477767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537718" y="0"/>
                </a:moveTo>
                <a:lnTo>
                  <a:pt x="488823" y="2159"/>
                </a:lnTo>
                <a:lnTo>
                  <a:pt x="441071" y="8636"/>
                </a:lnTo>
                <a:lnTo>
                  <a:pt x="394843" y="19177"/>
                </a:lnTo>
                <a:lnTo>
                  <a:pt x="350139" y="33655"/>
                </a:lnTo>
                <a:lnTo>
                  <a:pt x="307213" y="51816"/>
                </a:lnTo>
                <a:lnTo>
                  <a:pt x="266319" y="73406"/>
                </a:lnTo>
                <a:lnTo>
                  <a:pt x="227584" y="98425"/>
                </a:lnTo>
                <a:lnTo>
                  <a:pt x="191262" y="126492"/>
                </a:lnTo>
                <a:lnTo>
                  <a:pt x="157480" y="157480"/>
                </a:lnTo>
                <a:lnTo>
                  <a:pt x="126492" y="191262"/>
                </a:lnTo>
                <a:lnTo>
                  <a:pt x="98425" y="227584"/>
                </a:lnTo>
                <a:lnTo>
                  <a:pt x="73406" y="266319"/>
                </a:lnTo>
                <a:lnTo>
                  <a:pt x="51816" y="307213"/>
                </a:lnTo>
                <a:lnTo>
                  <a:pt x="33655" y="350139"/>
                </a:lnTo>
                <a:lnTo>
                  <a:pt x="19177" y="394843"/>
                </a:lnTo>
                <a:lnTo>
                  <a:pt x="8636" y="441070"/>
                </a:lnTo>
                <a:lnTo>
                  <a:pt x="2159" y="488823"/>
                </a:lnTo>
                <a:lnTo>
                  <a:pt x="0" y="537718"/>
                </a:lnTo>
                <a:lnTo>
                  <a:pt x="2159" y="586613"/>
                </a:lnTo>
                <a:lnTo>
                  <a:pt x="8636" y="634365"/>
                </a:lnTo>
                <a:lnTo>
                  <a:pt x="19177" y="680720"/>
                </a:lnTo>
                <a:lnTo>
                  <a:pt x="33655" y="725424"/>
                </a:lnTo>
                <a:lnTo>
                  <a:pt x="51816" y="768223"/>
                </a:lnTo>
                <a:lnTo>
                  <a:pt x="73406" y="809117"/>
                </a:lnTo>
                <a:lnTo>
                  <a:pt x="98425" y="847852"/>
                </a:lnTo>
                <a:lnTo>
                  <a:pt x="126492" y="884174"/>
                </a:lnTo>
                <a:lnTo>
                  <a:pt x="157480" y="917956"/>
                </a:lnTo>
                <a:lnTo>
                  <a:pt x="191262" y="948944"/>
                </a:lnTo>
                <a:lnTo>
                  <a:pt x="227584" y="977138"/>
                </a:lnTo>
                <a:lnTo>
                  <a:pt x="266319" y="1002030"/>
                </a:lnTo>
                <a:lnTo>
                  <a:pt x="307213" y="1023619"/>
                </a:lnTo>
                <a:lnTo>
                  <a:pt x="350139" y="1041781"/>
                </a:lnTo>
                <a:lnTo>
                  <a:pt x="394843" y="1056259"/>
                </a:lnTo>
                <a:lnTo>
                  <a:pt x="441071" y="1066800"/>
                </a:lnTo>
                <a:lnTo>
                  <a:pt x="488823" y="1073277"/>
                </a:lnTo>
                <a:lnTo>
                  <a:pt x="537718" y="1075436"/>
                </a:lnTo>
                <a:lnTo>
                  <a:pt x="586613" y="1073277"/>
                </a:lnTo>
                <a:lnTo>
                  <a:pt x="634365" y="1066800"/>
                </a:lnTo>
                <a:lnTo>
                  <a:pt x="680720" y="1056259"/>
                </a:lnTo>
                <a:lnTo>
                  <a:pt x="725424" y="1041781"/>
                </a:lnTo>
                <a:lnTo>
                  <a:pt x="768223" y="1023619"/>
                </a:lnTo>
                <a:lnTo>
                  <a:pt x="809117" y="1002030"/>
                </a:lnTo>
                <a:lnTo>
                  <a:pt x="847852" y="977138"/>
                </a:lnTo>
                <a:lnTo>
                  <a:pt x="884174" y="948944"/>
                </a:lnTo>
                <a:lnTo>
                  <a:pt x="917956" y="917956"/>
                </a:lnTo>
                <a:lnTo>
                  <a:pt x="948944" y="884174"/>
                </a:lnTo>
                <a:lnTo>
                  <a:pt x="977138" y="847852"/>
                </a:lnTo>
                <a:lnTo>
                  <a:pt x="1002030" y="809117"/>
                </a:lnTo>
                <a:lnTo>
                  <a:pt x="1023620" y="768223"/>
                </a:lnTo>
                <a:lnTo>
                  <a:pt x="1041781" y="725424"/>
                </a:lnTo>
                <a:lnTo>
                  <a:pt x="1056259" y="680720"/>
                </a:lnTo>
                <a:lnTo>
                  <a:pt x="1066800" y="634365"/>
                </a:lnTo>
                <a:lnTo>
                  <a:pt x="1073277" y="586613"/>
                </a:lnTo>
                <a:lnTo>
                  <a:pt x="1075436" y="537718"/>
                </a:lnTo>
                <a:lnTo>
                  <a:pt x="1073277" y="488823"/>
                </a:lnTo>
                <a:lnTo>
                  <a:pt x="1066800" y="441070"/>
                </a:lnTo>
                <a:lnTo>
                  <a:pt x="1056259" y="394843"/>
                </a:lnTo>
                <a:lnTo>
                  <a:pt x="1041781" y="350139"/>
                </a:lnTo>
                <a:lnTo>
                  <a:pt x="1023620" y="307213"/>
                </a:lnTo>
                <a:lnTo>
                  <a:pt x="1002030" y="266319"/>
                </a:lnTo>
                <a:lnTo>
                  <a:pt x="977138" y="227584"/>
                </a:lnTo>
                <a:lnTo>
                  <a:pt x="948944" y="191262"/>
                </a:lnTo>
                <a:lnTo>
                  <a:pt x="917956" y="157480"/>
                </a:lnTo>
                <a:lnTo>
                  <a:pt x="884174" y="126492"/>
                </a:lnTo>
                <a:lnTo>
                  <a:pt x="847852" y="98425"/>
                </a:lnTo>
                <a:lnTo>
                  <a:pt x="809117" y="73406"/>
                </a:lnTo>
                <a:lnTo>
                  <a:pt x="768223" y="51816"/>
                </a:lnTo>
                <a:lnTo>
                  <a:pt x="725424" y="33655"/>
                </a:lnTo>
                <a:lnTo>
                  <a:pt x="680720" y="19177"/>
                </a:lnTo>
                <a:lnTo>
                  <a:pt x="634365" y="8636"/>
                </a:lnTo>
                <a:lnTo>
                  <a:pt x="586613" y="2159"/>
                </a:lnTo>
                <a:lnTo>
                  <a:pt x="5377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7747" y="3479291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0" y="537717"/>
                </a:moveTo>
                <a:lnTo>
                  <a:pt x="2159" y="488822"/>
                </a:lnTo>
                <a:lnTo>
                  <a:pt x="8636" y="441070"/>
                </a:lnTo>
                <a:lnTo>
                  <a:pt x="19177" y="394842"/>
                </a:lnTo>
                <a:lnTo>
                  <a:pt x="33655" y="350138"/>
                </a:lnTo>
                <a:lnTo>
                  <a:pt x="51816" y="307212"/>
                </a:lnTo>
                <a:lnTo>
                  <a:pt x="73406" y="266318"/>
                </a:lnTo>
                <a:lnTo>
                  <a:pt x="98425" y="227583"/>
                </a:lnTo>
                <a:lnTo>
                  <a:pt x="126492" y="191261"/>
                </a:lnTo>
                <a:lnTo>
                  <a:pt x="157480" y="157479"/>
                </a:lnTo>
                <a:lnTo>
                  <a:pt x="191262" y="126491"/>
                </a:lnTo>
                <a:lnTo>
                  <a:pt x="227584" y="98424"/>
                </a:lnTo>
                <a:lnTo>
                  <a:pt x="266319" y="73405"/>
                </a:lnTo>
                <a:lnTo>
                  <a:pt x="307213" y="51815"/>
                </a:lnTo>
                <a:lnTo>
                  <a:pt x="350139" y="33654"/>
                </a:lnTo>
                <a:lnTo>
                  <a:pt x="394843" y="19176"/>
                </a:lnTo>
                <a:lnTo>
                  <a:pt x="441070" y="8635"/>
                </a:lnTo>
                <a:lnTo>
                  <a:pt x="488823" y="2158"/>
                </a:lnTo>
                <a:lnTo>
                  <a:pt x="537718" y="0"/>
                </a:lnTo>
                <a:lnTo>
                  <a:pt x="586613" y="2158"/>
                </a:lnTo>
                <a:lnTo>
                  <a:pt x="634365" y="8635"/>
                </a:lnTo>
                <a:lnTo>
                  <a:pt x="680720" y="19176"/>
                </a:lnTo>
                <a:lnTo>
                  <a:pt x="725424" y="33654"/>
                </a:lnTo>
                <a:lnTo>
                  <a:pt x="768223" y="51815"/>
                </a:lnTo>
                <a:lnTo>
                  <a:pt x="809117" y="73405"/>
                </a:lnTo>
                <a:lnTo>
                  <a:pt x="847852" y="98424"/>
                </a:lnTo>
                <a:lnTo>
                  <a:pt x="884174" y="126491"/>
                </a:lnTo>
                <a:lnTo>
                  <a:pt x="917956" y="157479"/>
                </a:lnTo>
                <a:lnTo>
                  <a:pt x="948944" y="191261"/>
                </a:lnTo>
                <a:lnTo>
                  <a:pt x="977138" y="227583"/>
                </a:lnTo>
                <a:lnTo>
                  <a:pt x="1002030" y="266318"/>
                </a:lnTo>
                <a:lnTo>
                  <a:pt x="1023619" y="307212"/>
                </a:lnTo>
                <a:lnTo>
                  <a:pt x="1041781" y="350138"/>
                </a:lnTo>
                <a:lnTo>
                  <a:pt x="1056259" y="394842"/>
                </a:lnTo>
                <a:lnTo>
                  <a:pt x="1066800" y="441070"/>
                </a:lnTo>
                <a:lnTo>
                  <a:pt x="1073277" y="488822"/>
                </a:lnTo>
                <a:lnTo>
                  <a:pt x="1075436" y="537717"/>
                </a:lnTo>
                <a:lnTo>
                  <a:pt x="1073277" y="586612"/>
                </a:lnTo>
                <a:lnTo>
                  <a:pt x="1066800" y="634364"/>
                </a:lnTo>
                <a:lnTo>
                  <a:pt x="1056259" y="680719"/>
                </a:lnTo>
                <a:lnTo>
                  <a:pt x="1041781" y="725423"/>
                </a:lnTo>
                <a:lnTo>
                  <a:pt x="1023619" y="768222"/>
                </a:lnTo>
                <a:lnTo>
                  <a:pt x="1002030" y="809116"/>
                </a:lnTo>
                <a:lnTo>
                  <a:pt x="977138" y="847851"/>
                </a:lnTo>
                <a:lnTo>
                  <a:pt x="948944" y="884173"/>
                </a:lnTo>
                <a:lnTo>
                  <a:pt x="917956" y="917955"/>
                </a:lnTo>
                <a:lnTo>
                  <a:pt x="884174" y="948943"/>
                </a:lnTo>
                <a:lnTo>
                  <a:pt x="847852" y="977137"/>
                </a:lnTo>
                <a:lnTo>
                  <a:pt x="809117" y="1002029"/>
                </a:lnTo>
                <a:lnTo>
                  <a:pt x="768223" y="1023619"/>
                </a:lnTo>
                <a:lnTo>
                  <a:pt x="725424" y="1041780"/>
                </a:lnTo>
                <a:lnTo>
                  <a:pt x="680720" y="1056258"/>
                </a:lnTo>
                <a:lnTo>
                  <a:pt x="634365" y="1066799"/>
                </a:lnTo>
                <a:lnTo>
                  <a:pt x="586613" y="1073276"/>
                </a:lnTo>
                <a:lnTo>
                  <a:pt x="537718" y="1075435"/>
                </a:lnTo>
                <a:lnTo>
                  <a:pt x="488823" y="1073276"/>
                </a:lnTo>
                <a:lnTo>
                  <a:pt x="441070" y="1066799"/>
                </a:lnTo>
                <a:lnTo>
                  <a:pt x="394843" y="1056258"/>
                </a:lnTo>
                <a:lnTo>
                  <a:pt x="350139" y="1041780"/>
                </a:lnTo>
                <a:lnTo>
                  <a:pt x="307213" y="1023619"/>
                </a:lnTo>
                <a:lnTo>
                  <a:pt x="266319" y="1002029"/>
                </a:lnTo>
                <a:lnTo>
                  <a:pt x="227584" y="977137"/>
                </a:lnTo>
                <a:lnTo>
                  <a:pt x="191262" y="948943"/>
                </a:lnTo>
                <a:lnTo>
                  <a:pt x="157480" y="917955"/>
                </a:lnTo>
                <a:lnTo>
                  <a:pt x="126492" y="884173"/>
                </a:lnTo>
                <a:lnTo>
                  <a:pt x="98425" y="847851"/>
                </a:lnTo>
                <a:lnTo>
                  <a:pt x="73406" y="809116"/>
                </a:lnTo>
                <a:lnTo>
                  <a:pt x="51816" y="768222"/>
                </a:lnTo>
                <a:lnTo>
                  <a:pt x="33655" y="725423"/>
                </a:lnTo>
                <a:lnTo>
                  <a:pt x="19177" y="680719"/>
                </a:lnTo>
                <a:lnTo>
                  <a:pt x="8636" y="634364"/>
                </a:lnTo>
                <a:lnTo>
                  <a:pt x="2159" y="586612"/>
                </a:lnTo>
                <a:lnTo>
                  <a:pt x="0" y="537717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4720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8" y="0"/>
                </a:moveTo>
                <a:lnTo>
                  <a:pt x="161925" y="5080"/>
                </a:lnTo>
                <a:lnTo>
                  <a:pt x="117729" y="19431"/>
                </a:lnTo>
                <a:lnTo>
                  <a:pt x="78613" y="41910"/>
                </a:lnTo>
                <a:lnTo>
                  <a:pt x="46101" y="71374"/>
                </a:lnTo>
                <a:lnTo>
                  <a:pt x="21336" y="106680"/>
                </a:lnTo>
                <a:lnTo>
                  <a:pt x="5588" y="146812"/>
                </a:lnTo>
                <a:lnTo>
                  <a:pt x="0" y="190373"/>
                </a:lnTo>
                <a:lnTo>
                  <a:pt x="5588" y="234188"/>
                </a:lnTo>
                <a:lnTo>
                  <a:pt x="21336" y="274193"/>
                </a:lnTo>
                <a:lnTo>
                  <a:pt x="46101" y="309626"/>
                </a:lnTo>
                <a:lnTo>
                  <a:pt x="78613" y="339090"/>
                </a:lnTo>
                <a:lnTo>
                  <a:pt x="117729" y="361569"/>
                </a:lnTo>
                <a:lnTo>
                  <a:pt x="161925" y="375920"/>
                </a:lnTo>
                <a:lnTo>
                  <a:pt x="210058" y="381000"/>
                </a:lnTo>
                <a:lnTo>
                  <a:pt x="258191" y="375920"/>
                </a:lnTo>
                <a:lnTo>
                  <a:pt x="302387" y="361569"/>
                </a:lnTo>
                <a:lnTo>
                  <a:pt x="341503" y="339090"/>
                </a:lnTo>
                <a:lnTo>
                  <a:pt x="374015" y="309626"/>
                </a:lnTo>
                <a:lnTo>
                  <a:pt x="398780" y="274193"/>
                </a:lnTo>
                <a:lnTo>
                  <a:pt x="414528" y="234188"/>
                </a:lnTo>
                <a:lnTo>
                  <a:pt x="420116" y="190373"/>
                </a:lnTo>
                <a:lnTo>
                  <a:pt x="414528" y="146812"/>
                </a:lnTo>
                <a:lnTo>
                  <a:pt x="398780" y="106680"/>
                </a:lnTo>
                <a:lnTo>
                  <a:pt x="374015" y="71374"/>
                </a:lnTo>
                <a:lnTo>
                  <a:pt x="341503" y="41910"/>
                </a:lnTo>
                <a:lnTo>
                  <a:pt x="302387" y="19431"/>
                </a:lnTo>
                <a:lnTo>
                  <a:pt x="258191" y="5080"/>
                </a:lnTo>
                <a:lnTo>
                  <a:pt x="2100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23001" y="471539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1592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71888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7" y="0"/>
                </a:moveTo>
                <a:lnTo>
                  <a:pt x="161924" y="5080"/>
                </a:lnTo>
                <a:lnTo>
                  <a:pt x="117728" y="19431"/>
                </a:lnTo>
                <a:lnTo>
                  <a:pt x="78612" y="41910"/>
                </a:lnTo>
                <a:lnTo>
                  <a:pt x="46100" y="71374"/>
                </a:lnTo>
                <a:lnTo>
                  <a:pt x="21335" y="106680"/>
                </a:lnTo>
                <a:lnTo>
                  <a:pt x="5587" y="146812"/>
                </a:lnTo>
                <a:lnTo>
                  <a:pt x="0" y="190373"/>
                </a:lnTo>
                <a:lnTo>
                  <a:pt x="5587" y="234188"/>
                </a:lnTo>
                <a:lnTo>
                  <a:pt x="21335" y="274193"/>
                </a:lnTo>
                <a:lnTo>
                  <a:pt x="46100" y="309626"/>
                </a:lnTo>
                <a:lnTo>
                  <a:pt x="78612" y="339090"/>
                </a:lnTo>
                <a:lnTo>
                  <a:pt x="117728" y="361569"/>
                </a:lnTo>
                <a:lnTo>
                  <a:pt x="161924" y="375920"/>
                </a:lnTo>
                <a:lnTo>
                  <a:pt x="210057" y="381000"/>
                </a:lnTo>
                <a:lnTo>
                  <a:pt x="258190" y="375920"/>
                </a:lnTo>
                <a:lnTo>
                  <a:pt x="302386" y="361569"/>
                </a:lnTo>
                <a:lnTo>
                  <a:pt x="341502" y="339090"/>
                </a:lnTo>
                <a:lnTo>
                  <a:pt x="374014" y="309626"/>
                </a:lnTo>
                <a:lnTo>
                  <a:pt x="398779" y="274193"/>
                </a:lnTo>
                <a:lnTo>
                  <a:pt x="414527" y="234188"/>
                </a:lnTo>
                <a:lnTo>
                  <a:pt x="420115" y="190373"/>
                </a:lnTo>
                <a:lnTo>
                  <a:pt x="414527" y="146812"/>
                </a:lnTo>
                <a:lnTo>
                  <a:pt x="398779" y="106680"/>
                </a:lnTo>
                <a:lnTo>
                  <a:pt x="374014" y="71374"/>
                </a:lnTo>
                <a:lnTo>
                  <a:pt x="341502" y="41910"/>
                </a:lnTo>
                <a:lnTo>
                  <a:pt x="302386" y="19431"/>
                </a:lnTo>
                <a:lnTo>
                  <a:pt x="258190" y="5080"/>
                </a:lnTo>
                <a:lnTo>
                  <a:pt x="2100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03079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27207" y="6291071"/>
            <a:ext cx="304800" cy="170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28376" y="5809488"/>
            <a:ext cx="307848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49583" y="5809488"/>
            <a:ext cx="307848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70792" y="5809488"/>
            <a:ext cx="307848" cy="170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80192" y="6059423"/>
            <a:ext cx="256031" cy="140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07168" y="6041135"/>
            <a:ext cx="307848" cy="170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52631" y="6041135"/>
            <a:ext cx="304800" cy="167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51335" y="6291071"/>
            <a:ext cx="307848" cy="170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70792" y="6044184"/>
            <a:ext cx="307848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30128" y="6291071"/>
            <a:ext cx="307848" cy="170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07168" y="5809488"/>
            <a:ext cx="307848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08792" y="6537961"/>
            <a:ext cx="103631" cy="944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98352" y="6537961"/>
            <a:ext cx="103631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52047" y="6537961"/>
            <a:ext cx="106679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9370" y="4283202"/>
            <a:ext cx="381000" cy="455930"/>
          </a:xfrm>
          <a:custGeom>
            <a:avLst/>
            <a:gdLst/>
            <a:ahLst/>
            <a:cxnLst/>
            <a:rect l="l" t="t" r="r" b="b"/>
            <a:pathLst>
              <a:path w="381000" h="455929">
                <a:moveTo>
                  <a:pt x="190373" y="0"/>
                </a:moveTo>
                <a:lnTo>
                  <a:pt x="147701" y="32512"/>
                </a:lnTo>
                <a:lnTo>
                  <a:pt x="101346" y="58928"/>
                </a:lnTo>
                <a:lnTo>
                  <a:pt x="51943" y="78867"/>
                </a:lnTo>
                <a:lnTo>
                  <a:pt x="0" y="92075"/>
                </a:lnTo>
                <a:lnTo>
                  <a:pt x="0" y="128650"/>
                </a:lnTo>
                <a:lnTo>
                  <a:pt x="3302" y="173736"/>
                </a:lnTo>
                <a:lnTo>
                  <a:pt x="12954" y="218440"/>
                </a:lnTo>
                <a:lnTo>
                  <a:pt x="28702" y="262509"/>
                </a:lnTo>
                <a:lnTo>
                  <a:pt x="50419" y="305308"/>
                </a:lnTo>
                <a:lnTo>
                  <a:pt x="77724" y="346456"/>
                </a:lnTo>
                <a:lnTo>
                  <a:pt x="110236" y="385572"/>
                </a:lnTo>
                <a:lnTo>
                  <a:pt x="147955" y="422147"/>
                </a:lnTo>
                <a:lnTo>
                  <a:pt x="190373" y="455675"/>
                </a:lnTo>
                <a:lnTo>
                  <a:pt x="232791" y="422147"/>
                </a:lnTo>
                <a:lnTo>
                  <a:pt x="270510" y="385572"/>
                </a:lnTo>
                <a:lnTo>
                  <a:pt x="303022" y="346456"/>
                </a:lnTo>
                <a:lnTo>
                  <a:pt x="330327" y="305308"/>
                </a:lnTo>
                <a:lnTo>
                  <a:pt x="330962" y="303911"/>
                </a:lnTo>
                <a:lnTo>
                  <a:pt x="170434" y="303911"/>
                </a:lnTo>
                <a:lnTo>
                  <a:pt x="91694" y="225171"/>
                </a:lnTo>
                <a:lnTo>
                  <a:pt x="118491" y="198501"/>
                </a:lnTo>
                <a:lnTo>
                  <a:pt x="222250" y="198501"/>
                </a:lnTo>
                <a:lnTo>
                  <a:pt x="276733" y="144018"/>
                </a:lnTo>
                <a:lnTo>
                  <a:pt x="303530" y="144018"/>
                </a:lnTo>
                <a:lnTo>
                  <a:pt x="303530" y="68580"/>
                </a:lnTo>
                <a:lnTo>
                  <a:pt x="279400" y="58928"/>
                </a:lnTo>
                <a:lnTo>
                  <a:pt x="233045" y="32512"/>
                </a:lnTo>
                <a:lnTo>
                  <a:pt x="190373" y="0"/>
                </a:lnTo>
                <a:close/>
              </a:path>
              <a:path w="381000" h="455929">
                <a:moveTo>
                  <a:pt x="303530" y="68580"/>
                </a:moveTo>
                <a:lnTo>
                  <a:pt x="303530" y="170688"/>
                </a:lnTo>
                <a:lnTo>
                  <a:pt x="170434" y="303911"/>
                </a:lnTo>
                <a:lnTo>
                  <a:pt x="330962" y="303911"/>
                </a:lnTo>
                <a:lnTo>
                  <a:pt x="352044" y="262509"/>
                </a:lnTo>
                <a:lnTo>
                  <a:pt x="367792" y="218440"/>
                </a:lnTo>
                <a:lnTo>
                  <a:pt x="377444" y="173736"/>
                </a:lnTo>
                <a:lnTo>
                  <a:pt x="379603" y="144018"/>
                </a:lnTo>
                <a:lnTo>
                  <a:pt x="380746" y="128650"/>
                </a:lnTo>
                <a:lnTo>
                  <a:pt x="380746" y="92075"/>
                </a:lnTo>
                <a:lnTo>
                  <a:pt x="328803" y="78867"/>
                </a:lnTo>
                <a:lnTo>
                  <a:pt x="303530" y="68580"/>
                </a:lnTo>
                <a:close/>
              </a:path>
              <a:path w="381000" h="455929">
                <a:moveTo>
                  <a:pt x="222250" y="198501"/>
                </a:moveTo>
                <a:lnTo>
                  <a:pt x="118491" y="198501"/>
                </a:lnTo>
                <a:lnTo>
                  <a:pt x="170434" y="250444"/>
                </a:lnTo>
                <a:lnTo>
                  <a:pt x="222250" y="198501"/>
                </a:lnTo>
                <a:close/>
              </a:path>
              <a:path w="381000" h="455929">
                <a:moveTo>
                  <a:pt x="303530" y="144018"/>
                </a:moveTo>
                <a:lnTo>
                  <a:pt x="276733" y="144018"/>
                </a:lnTo>
                <a:lnTo>
                  <a:pt x="303530" y="170688"/>
                </a:lnTo>
                <a:lnTo>
                  <a:pt x="303530" y="144018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5455" y="4191508"/>
            <a:ext cx="528955" cy="630555"/>
          </a:xfrm>
          <a:custGeom>
            <a:avLst/>
            <a:gdLst/>
            <a:ahLst/>
            <a:cxnLst/>
            <a:rect l="l" t="t" r="r" b="b"/>
            <a:pathLst>
              <a:path w="528954" h="630554">
                <a:moveTo>
                  <a:pt x="266446" y="0"/>
                </a:moveTo>
                <a:lnTo>
                  <a:pt x="242189" y="10033"/>
                </a:lnTo>
                <a:lnTo>
                  <a:pt x="206248" y="43815"/>
                </a:lnTo>
                <a:lnTo>
                  <a:pt x="165989" y="71628"/>
                </a:lnTo>
                <a:lnTo>
                  <a:pt x="122174" y="93091"/>
                </a:lnTo>
                <a:lnTo>
                  <a:pt x="75565" y="107823"/>
                </a:lnTo>
                <a:lnTo>
                  <a:pt x="26797" y="115443"/>
                </a:lnTo>
                <a:lnTo>
                  <a:pt x="16129" y="118491"/>
                </a:lnTo>
                <a:lnTo>
                  <a:pt x="7620" y="125095"/>
                </a:lnTo>
                <a:lnTo>
                  <a:pt x="2032" y="134239"/>
                </a:lnTo>
                <a:lnTo>
                  <a:pt x="0" y="145161"/>
                </a:lnTo>
                <a:lnTo>
                  <a:pt x="0" y="220345"/>
                </a:lnTo>
                <a:lnTo>
                  <a:pt x="3048" y="268986"/>
                </a:lnTo>
                <a:lnTo>
                  <a:pt x="11938" y="316357"/>
                </a:lnTo>
                <a:lnTo>
                  <a:pt x="26289" y="362458"/>
                </a:lnTo>
                <a:lnTo>
                  <a:pt x="45720" y="407035"/>
                </a:lnTo>
                <a:lnTo>
                  <a:pt x="69977" y="449580"/>
                </a:lnTo>
                <a:lnTo>
                  <a:pt x="98425" y="490093"/>
                </a:lnTo>
                <a:lnTo>
                  <a:pt x="130810" y="528193"/>
                </a:lnTo>
                <a:lnTo>
                  <a:pt x="166878" y="563626"/>
                </a:lnTo>
                <a:lnTo>
                  <a:pt x="205994" y="596265"/>
                </a:lnTo>
                <a:lnTo>
                  <a:pt x="248031" y="625602"/>
                </a:lnTo>
                <a:lnTo>
                  <a:pt x="264287" y="630428"/>
                </a:lnTo>
                <a:lnTo>
                  <a:pt x="272669" y="629158"/>
                </a:lnTo>
                <a:lnTo>
                  <a:pt x="280543" y="625602"/>
                </a:lnTo>
                <a:lnTo>
                  <a:pt x="322453" y="596265"/>
                </a:lnTo>
                <a:lnTo>
                  <a:pt x="346964" y="575818"/>
                </a:lnTo>
                <a:lnTo>
                  <a:pt x="264287" y="575818"/>
                </a:lnTo>
                <a:lnTo>
                  <a:pt x="257683" y="571246"/>
                </a:lnTo>
                <a:lnTo>
                  <a:pt x="216408" y="539877"/>
                </a:lnTo>
                <a:lnTo>
                  <a:pt x="179197" y="505714"/>
                </a:lnTo>
                <a:lnTo>
                  <a:pt x="146304" y="469265"/>
                </a:lnTo>
                <a:lnTo>
                  <a:pt x="117983" y="430784"/>
                </a:lnTo>
                <a:lnTo>
                  <a:pt x="94234" y="390652"/>
                </a:lnTo>
                <a:lnTo>
                  <a:pt x="75438" y="349250"/>
                </a:lnTo>
                <a:lnTo>
                  <a:pt x="61722" y="306705"/>
                </a:lnTo>
                <a:lnTo>
                  <a:pt x="53340" y="263652"/>
                </a:lnTo>
                <a:lnTo>
                  <a:pt x="50546" y="220345"/>
                </a:lnTo>
                <a:lnTo>
                  <a:pt x="50546" y="163957"/>
                </a:lnTo>
                <a:lnTo>
                  <a:pt x="60325" y="162306"/>
                </a:lnTo>
                <a:lnTo>
                  <a:pt x="114300" y="149733"/>
                </a:lnTo>
                <a:lnTo>
                  <a:pt x="165354" y="129413"/>
                </a:lnTo>
                <a:lnTo>
                  <a:pt x="213106" y="101854"/>
                </a:lnTo>
                <a:lnTo>
                  <a:pt x="256413" y="67437"/>
                </a:lnTo>
                <a:lnTo>
                  <a:pt x="264287" y="60071"/>
                </a:lnTo>
                <a:lnTo>
                  <a:pt x="345821" y="60071"/>
                </a:lnTo>
                <a:lnTo>
                  <a:pt x="322326" y="43815"/>
                </a:lnTo>
                <a:lnTo>
                  <a:pt x="286385" y="10033"/>
                </a:lnTo>
                <a:lnTo>
                  <a:pt x="277241" y="2921"/>
                </a:lnTo>
                <a:lnTo>
                  <a:pt x="266446" y="0"/>
                </a:lnTo>
                <a:close/>
              </a:path>
              <a:path w="528954" h="630554">
                <a:moveTo>
                  <a:pt x="478028" y="111760"/>
                </a:moveTo>
                <a:lnTo>
                  <a:pt x="478028" y="220345"/>
                </a:lnTo>
                <a:lnTo>
                  <a:pt x="475234" y="263652"/>
                </a:lnTo>
                <a:lnTo>
                  <a:pt x="466852" y="306705"/>
                </a:lnTo>
                <a:lnTo>
                  <a:pt x="453136" y="349250"/>
                </a:lnTo>
                <a:lnTo>
                  <a:pt x="434340" y="390652"/>
                </a:lnTo>
                <a:lnTo>
                  <a:pt x="410591" y="430784"/>
                </a:lnTo>
                <a:lnTo>
                  <a:pt x="382270" y="469265"/>
                </a:lnTo>
                <a:lnTo>
                  <a:pt x="349377" y="505714"/>
                </a:lnTo>
                <a:lnTo>
                  <a:pt x="312166" y="539877"/>
                </a:lnTo>
                <a:lnTo>
                  <a:pt x="270891" y="571246"/>
                </a:lnTo>
                <a:lnTo>
                  <a:pt x="264287" y="575818"/>
                </a:lnTo>
                <a:lnTo>
                  <a:pt x="346964" y="575818"/>
                </a:lnTo>
                <a:lnTo>
                  <a:pt x="397637" y="528193"/>
                </a:lnTo>
                <a:lnTo>
                  <a:pt x="430149" y="490093"/>
                </a:lnTo>
                <a:lnTo>
                  <a:pt x="458597" y="449580"/>
                </a:lnTo>
                <a:lnTo>
                  <a:pt x="482854" y="407035"/>
                </a:lnTo>
                <a:lnTo>
                  <a:pt x="502285" y="362458"/>
                </a:lnTo>
                <a:lnTo>
                  <a:pt x="516636" y="316357"/>
                </a:lnTo>
                <a:lnTo>
                  <a:pt x="525526" y="268986"/>
                </a:lnTo>
                <a:lnTo>
                  <a:pt x="528574" y="220345"/>
                </a:lnTo>
                <a:lnTo>
                  <a:pt x="528574" y="145161"/>
                </a:lnTo>
                <a:lnTo>
                  <a:pt x="501650" y="115443"/>
                </a:lnTo>
                <a:lnTo>
                  <a:pt x="478028" y="111760"/>
                </a:lnTo>
                <a:close/>
              </a:path>
              <a:path w="528954" h="630554">
                <a:moveTo>
                  <a:pt x="345821" y="60071"/>
                </a:moveTo>
                <a:lnTo>
                  <a:pt x="264287" y="60071"/>
                </a:lnTo>
                <a:lnTo>
                  <a:pt x="272161" y="67437"/>
                </a:lnTo>
                <a:lnTo>
                  <a:pt x="315468" y="101854"/>
                </a:lnTo>
                <a:lnTo>
                  <a:pt x="363093" y="129413"/>
                </a:lnTo>
                <a:lnTo>
                  <a:pt x="414274" y="149733"/>
                </a:lnTo>
                <a:lnTo>
                  <a:pt x="468122" y="162306"/>
                </a:lnTo>
                <a:lnTo>
                  <a:pt x="478028" y="163957"/>
                </a:lnTo>
                <a:lnTo>
                  <a:pt x="478028" y="111760"/>
                </a:lnTo>
                <a:lnTo>
                  <a:pt x="453009" y="107823"/>
                </a:lnTo>
                <a:lnTo>
                  <a:pt x="406273" y="93091"/>
                </a:lnTo>
                <a:lnTo>
                  <a:pt x="362458" y="71628"/>
                </a:lnTo>
                <a:lnTo>
                  <a:pt x="345821" y="600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22209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45897" y="0"/>
                </a:moveTo>
                <a:lnTo>
                  <a:pt x="0" y="88900"/>
                </a:lnTo>
                <a:lnTo>
                  <a:pt x="86995" y="88900"/>
                </a:lnTo>
                <a:lnTo>
                  <a:pt x="432435" y="20066"/>
                </a:lnTo>
                <a:lnTo>
                  <a:pt x="449852" y="20066"/>
                </a:lnTo>
                <a:lnTo>
                  <a:pt x="445897" y="0"/>
                </a:lnTo>
                <a:close/>
              </a:path>
              <a:path w="463550" h="88900">
                <a:moveTo>
                  <a:pt x="449852" y="20066"/>
                </a:moveTo>
                <a:lnTo>
                  <a:pt x="432435" y="20066"/>
                </a:lnTo>
                <a:lnTo>
                  <a:pt x="445897" y="88900"/>
                </a:lnTo>
                <a:lnTo>
                  <a:pt x="463423" y="88900"/>
                </a:lnTo>
                <a:lnTo>
                  <a:pt x="449852" y="2006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22464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32180" y="20065"/>
                </a:moveTo>
                <a:lnTo>
                  <a:pt x="445642" y="88391"/>
                </a:lnTo>
                <a:lnTo>
                  <a:pt x="463041" y="88391"/>
                </a:lnTo>
                <a:lnTo>
                  <a:pt x="445642" y="0"/>
                </a:lnTo>
                <a:lnTo>
                  <a:pt x="380" y="88264"/>
                </a:lnTo>
                <a:lnTo>
                  <a:pt x="0" y="88264"/>
                </a:lnTo>
                <a:lnTo>
                  <a:pt x="380" y="88391"/>
                </a:lnTo>
                <a:lnTo>
                  <a:pt x="87248" y="88391"/>
                </a:lnTo>
                <a:lnTo>
                  <a:pt x="432180" y="20065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50723" y="0"/>
                </a:moveTo>
                <a:lnTo>
                  <a:pt x="0" y="182372"/>
                </a:lnTo>
                <a:lnTo>
                  <a:pt x="44831" y="182372"/>
                </a:lnTo>
                <a:lnTo>
                  <a:pt x="441198" y="22225"/>
                </a:lnTo>
                <a:lnTo>
                  <a:pt x="459701" y="22225"/>
                </a:lnTo>
                <a:lnTo>
                  <a:pt x="450723" y="0"/>
                </a:lnTo>
                <a:close/>
              </a:path>
              <a:path w="484504" h="182880">
                <a:moveTo>
                  <a:pt x="459701" y="22225"/>
                </a:moveTo>
                <a:lnTo>
                  <a:pt x="441198" y="22225"/>
                </a:lnTo>
                <a:lnTo>
                  <a:pt x="466979" y="86106"/>
                </a:lnTo>
                <a:lnTo>
                  <a:pt x="484124" y="82677"/>
                </a:lnTo>
                <a:lnTo>
                  <a:pt x="459701" y="2222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41325" y="22225"/>
                </a:moveTo>
                <a:lnTo>
                  <a:pt x="467233" y="86106"/>
                </a:lnTo>
                <a:lnTo>
                  <a:pt x="484378" y="82677"/>
                </a:lnTo>
                <a:lnTo>
                  <a:pt x="450977" y="0"/>
                </a:lnTo>
                <a:lnTo>
                  <a:pt x="254" y="182245"/>
                </a:lnTo>
                <a:lnTo>
                  <a:pt x="0" y="182245"/>
                </a:lnTo>
                <a:lnTo>
                  <a:pt x="254" y="182372"/>
                </a:lnTo>
                <a:lnTo>
                  <a:pt x="45085" y="182372"/>
                </a:lnTo>
                <a:lnTo>
                  <a:pt x="441325" y="22225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9959" y="3129533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08532" y="281457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6069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9959" y="2806319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778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43989" y="2815082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9959" y="2798064"/>
            <a:ext cx="753110" cy="341630"/>
          </a:xfrm>
          <a:custGeom>
            <a:avLst/>
            <a:gdLst/>
            <a:ahLst/>
            <a:cxnLst/>
            <a:rect l="l" t="t" r="r" b="b"/>
            <a:pathLst>
              <a:path w="753109" h="341630">
                <a:moveTo>
                  <a:pt x="0" y="341122"/>
                </a:moveTo>
                <a:lnTo>
                  <a:pt x="752576" y="341122"/>
                </a:lnTo>
                <a:lnTo>
                  <a:pt x="752576" y="0"/>
                </a:lnTo>
                <a:lnTo>
                  <a:pt x="0" y="0"/>
                </a:lnTo>
                <a:lnTo>
                  <a:pt x="0" y="341122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17105" y="2815082"/>
            <a:ext cx="718820" cy="307340"/>
          </a:xfrm>
          <a:custGeom>
            <a:avLst/>
            <a:gdLst/>
            <a:ahLst/>
            <a:cxnLst/>
            <a:rect l="l" t="t" r="r" b="b"/>
            <a:pathLst>
              <a:path w="718820" h="307339">
                <a:moveTo>
                  <a:pt x="718311" y="307086"/>
                </a:moveTo>
                <a:lnTo>
                  <a:pt x="0" y="307086"/>
                </a:lnTo>
                <a:lnTo>
                  <a:pt x="0" y="0"/>
                </a:lnTo>
                <a:lnTo>
                  <a:pt x="718311" y="0"/>
                </a:lnTo>
                <a:lnTo>
                  <a:pt x="718311" y="307086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7807" y="2883407"/>
            <a:ext cx="140207" cy="1706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18831" y="2926079"/>
            <a:ext cx="88392" cy="85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8600" y="2926079"/>
            <a:ext cx="85344" cy="853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51776" y="2846832"/>
            <a:ext cx="643890" cy="240665"/>
          </a:xfrm>
          <a:custGeom>
            <a:avLst/>
            <a:gdLst/>
            <a:ahLst/>
            <a:cxnLst/>
            <a:rect l="l" t="t" r="r" b="b"/>
            <a:pathLst>
              <a:path w="643890" h="240664">
                <a:moveTo>
                  <a:pt x="626364" y="0"/>
                </a:moveTo>
                <a:lnTo>
                  <a:pt x="34290" y="0"/>
                </a:lnTo>
                <a:lnTo>
                  <a:pt x="0" y="34417"/>
                </a:lnTo>
                <a:lnTo>
                  <a:pt x="0" y="206247"/>
                </a:lnTo>
                <a:lnTo>
                  <a:pt x="34290" y="240665"/>
                </a:lnTo>
                <a:lnTo>
                  <a:pt x="626364" y="240665"/>
                </a:lnTo>
                <a:lnTo>
                  <a:pt x="643509" y="223393"/>
                </a:lnTo>
                <a:lnTo>
                  <a:pt x="41529" y="223393"/>
                </a:lnTo>
                <a:lnTo>
                  <a:pt x="17145" y="199136"/>
                </a:lnTo>
                <a:lnTo>
                  <a:pt x="17145" y="41529"/>
                </a:lnTo>
                <a:lnTo>
                  <a:pt x="41529" y="17145"/>
                </a:lnTo>
                <a:lnTo>
                  <a:pt x="643509" y="17145"/>
                </a:lnTo>
                <a:lnTo>
                  <a:pt x="62636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1028" y="2863976"/>
            <a:ext cx="33020" cy="206375"/>
          </a:xfrm>
          <a:custGeom>
            <a:avLst/>
            <a:gdLst/>
            <a:ahLst/>
            <a:cxnLst/>
            <a:rect l="l" t="t" r="r" b="b"/>
            <a:pathLst>
              <a:path w="33020" h="206375">
                <a:moveTo>
                  <a:pt x="24256" y="0"/>
                </a:moveTo>
                <a:lnTo>
                  <a:pt x="0" y="0"/>
                </a:lnTo>
                <a:lnTo>
                  <a:pt x="15747" y="15748"/>
                </a:lnTo>
                <a:lnTo>
                  <a:pt x="15747" y="190627"/>
                </a:lnTo>
                <a:lnTo>
                  <a:pt x="0" y="206247"/>
                </a:lnTo>
                <a:lnTo>
                  <a:pt x="24256" y="206247"/>
                </a:lnTo>
                <a:lnTo>
                  <a:pt x="32892" y="197739"/>
                </a:lnTo>
                <a:lnTo>
                  <a:pt x="32892" y="8636"/>
                </a:lnTo>
                <a:lnTo>
                  <a:pt x="242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51776" y="2846832"/>
            <a:ext cx="652145" cy="240665"/>
          </a:xfrm>
          <a:custGeom>
            <a:avLst/>
            <a:gdLst/>
            <a:ahLst/>
            <a:cxnLst/>
            <a:rect l="l" t="t" r="r" b="b"/>
            <a:pathLst>
              <a:path w="652145" h="240664">
                <a:moveTo>
                  <a:pt x="626364" y="240664"/>
                </a:moveTo>
                <a:lnTo>
                  <a:pt x="652145" y="214883"/>
                </a:lnTo>
                <a:lnTo>
                  <a:pt x="652145" y="25780"/>
                </a:lnTo>
                <a:lnTo>
                  <a:pt x="626364" y="0"/>
                </a:lnTo>
                <a:lnTo>
                  <a:pt x="34290" y="0"/>
                </a:lnTo>
                <a:lnTo>
                  <a:pt x="0" y="34416"/>
                </a:lnTo>
                <a:lnTo>
                  <a:pt x="0" y="206247"/>
                </a:lnTo>
                <a:lnTo>
                  <a:pt x="34290" y="240664"/>
                </a:lnTo>
                <a:lnTo>
                  <a:pt x="626364" y="24066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68920" y="2863976"/>
            <a:ext cx="617855" cy="206375"/>
          </a:xfrm>
          <a:custGeom>
            <a:avLst/>
            <a:gdLst/>
            <a:ahLst/>
            <a:cxnLst/>
            <a:rect l="l" t="t" r="r" b="b"/>
            <a:pathLst>
              <a:path w="617854" h="206375">
                <a:moveTo>
                  <a:pt x="0" y="24384"/>
                </a:moveTo>
                <a:lnTo>
                  <a:pt x="24384" y="0"/>
                </a:lnTo>
                <a:lnTo>
                  <a:pt x="602107" y="0"/>
                </a:lnTo>
                <a:lnTo>
                  <a:pt x="617855" y="15748"/>
                </a:lnTo>
                <a:lnTo>
                  <a:pt x="617855" y="190627"/>
                </a:lnTo>
                <a:lnTo>
                  <a:pt x="602107" y="206248"/>
                </a:lnTo>
                <a:lnTo>
                  <a:pt x="24384" y="206248"/>
                </a:lnTo>
                <a:lnTo>
                  <a:pt x="0" y="181991"/>
                </a:lnTo>
                <a:lnTo>
                  <a:pt x="0" y="2438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55735" y="4224528"/>
            <a:ext cx="594360" cy="591185"/>
          </a:xfrm>
          <a:custGeom>
            <a:avLst/>
            <a:gdLst/>
            <a:ahLst/>
            <a:cxnLst/>
            <a:rect l="l" t="t" r="r" b="b"/>
            <a:pathLst>
              <a:path w="594359" h="591185">
                <a:moveTo>
                  <a:pt x="297052" y="0"/>
                </a:moveTo>
                <a:lnTo>
                  <a:pt x="248792" y="3810"/>
                </a:lnTo>
                <a:lnTo>
                  <a:pt x="203072" y="14986"/>
                </a:lnTo>
                <a:lnTo>
                  <a:pt x="160527" y="32893"/>
                </a:lnTo>
                <a:lnTo>
                  <a:pt x="121538" y="56896"/>
                </a:lnTo>
                <a:lnTo>
                  <a:pt x="86994" y="86487"/>
                </a:lnTo>
                <a:lnTo>
                  <a:pt x="57276" y="120904"/>
                </a:lnTo>
                <a:lnTo>
                  <a:pt x="33146" y="159512"/>
                </a:lnTo>
                <a:lnTo>
                  <a:pt x="15112" y="201930"/>
                </a:lnTo>
                <a:lnTo>
                  <a:pt x="3936" y="247396"/>
                </a:lnTo>
                <a:lnTo>
                  <a:pt x="0" y="295402"/>
                </a:lnTo>
                <a:lnTo>
                  <a:pt x="3936" y="343281"/>
                </a:lnTo>
                <a:lnTo>
                  <a:pt x="15112" y="388747"/>
                </a:lnTo>
                <a:lnTo>
                  <a:pt x="33146" y="431165"/>
                </a:lnTo>
                <a:lnTo>
                  <a:pt x="57276" y="469773"/>
                </a:lnTo>
                <a:lnTo>
                  <a:pt x="86994" y="504190"/>
                </a:lnTo>
                <a:lnTo>
                  <a:pt x="121538" y="533781"/>
                </a:lnTo>
                <a:lnTo>
                  <a:pt x="160527" y="557784"/>
                </a:lnTo>
                <a:lnTo>
                  <a:pt x="203072" y="575691"/>
                </a:lnTo>
                <a:lnTo>
                  <a:pt x="248792" y="586867"/>
                </a:lnTo>
                <a:lnTo>
                  <a:pt x="297052" y="590677"/>
                </a:lnTo>
                <a:lnTo>
                  <a:pt x="345185" y="586867"/>
                </a:lnTo>
                <a:lnTo>
                  <a:pt x="390905" y="575691"/>
                </a:lnTo>
                <a:lnTo>
                  <a:pt x="433577" y="557784"/>
                </a:lnTo>
                <a:lnTo>
                  <a:pt x="462025" y="540131"/>
                </a:lnTo>
                <a:lnTo>
                  <a:pt x="253999" y="540131"/>
                </a:lnTo>
                <a:lnTo>
                  <a:pt x="207517" y="527431"/>
                </a:lnTo>
                <a:lnTo>
                  <a:pt x="165099" y="506476"/>
                </a:lnTo>
                <a:lnTo>
                  <a:pt x="127761" y="478281"/>
                </a:lnTo>
                <a:lnTo>
                  <a:pt x="96392" y="443611"/>
                </a:lnTo>
                <a:lnTo>
                  <a:pt x="72008" y="403606"/>
                </a:lnTo>
                <a:lnTo>
                  <a:pt x="55371" y="359029"/>
                </a:lnTo>
                <a:lnTo>
                  <a:pt x="47624" y="310896"/>
                </a:lnTo>
                <a:lnTo>
                  <a:pt x="592835" y="310896"/>
                </a:lnTo>
                <a:lnTo>
                  <a:pt x="594105" y="295402"/>
                </a:lnTo>
                <a:lnTo>
                  <a:pt x="592835" y="279781"/>
                </a:lnTo>
                <a:lnTo>
                  <a:pt x="47624" y="279781"/>
                </a:lnTo>
                <a:lnTo>
                  <a:pt x="55244" y="232664"/>
                </a:lnTo>
                <a:lnTo>
                  <a:pt x="55371" y="231647"/>
                </a:lnTo>
                <a:lnTo>
                  <a:pt x="71754" y="187706"/>
                </a:lnTo>
                <a:lnTo>
                  <a:pt x="71881" y="187325"/>
                </a:lnTo>
                <a:lnTo>
                  <a:pt x="96392" y="147066"/>
                </a:lnTo>
                <a:lnTo>
                  <a:pt x="127761" y="112395"/>
                </a:lnTo>
                <a:lnTo>
                  <a:pt x="165099" y="84201"/>
                </a:lnTo>
                <a:lnTo>
                  <a:pt x="207517" y="63246"/>
                </a:lnTo>
                <a:lnTo>
                  <a:pt x="253999" y="50546"/>
                </a:lnTo>
                <a:lnTo>
                  <a:pt x="462025" y="50546"/>
                </a:lnTo>
                <a:lnTo>
                  <a:pt x="433577" y="32893"/>
                </a:lnTo>
                <a:lnTo>
                  <a:pt x="390905" y="14986"/>
                </a:lnTo>
                <a:lnTo>
                  <a:pt x="345185" y="3810"/>
                </a:lnTo>
                <a:lnTo>
                  <a:pt x="29705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97214" y="453542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31242" y="0"/>
                </a:moveTo>
                <a:lnTo>
                  <a:pt x="0" y="0"/>
                </a:lnTo>
                <a:lnTo>
                  <a:pt x="9271" y="51943"/>
                </a:lnTo>
                <a:lnTo>
                  <a:pt x="27686" y="101092"/>
                </a:lnTo>
                <a:lnTo>
                  <a:pt x="52832" y="147193"/>
                </a:lnTo>
                <a:lnTo>
                  <a:pt x="81915" y="190119"/>
                </a:lnTo>
                <a:lnTo>
                  <a:pt x="112522" y="229235"/>
                </a:lnTo>
                <a:lnTo>
                  <a:pt x="198501" y="229235"/>
                </a:lnTo>
                <a:lnTo>
                  <a:pt x="210693" y="213740"/>
                </a:lnTo>
                <a:lnTo>
                  <a:pt x="139954" y="213740"/>
                </a:lnTo>
                <a:lnTo>
                  <a:pt x="109982" y="175641"/>
                </a:lnTo>
                <a:lnTo>
                  <a:pt x="81915" y="135001"/>
                </a:lnTo>
                <a:lnTo>
                  <a:pt x="57785" y="92075"/>
                </a:lnTo>
                <a:lnTo>
                  <a:pt x="40132" y="47117"/>
                </a:lnTo>
                <a:lnTo>
                  <a:pt x="3124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95715" y="453542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252856" y="0"/>
                </a:moveTo>
                <a:lnTo>
                  <a:pt x="206374" y="0"/>
                </a:lnTo>
                <a:lnTo>
                  <a:pt x="198627" y="48133"/>
                </a:lnTo>
                <a:lnTo>
                  <a:pt x="182117" y="92710"/>
                </a:lnTo>
                <a:lnTo>
                  <a:pt x="157606" y="132715"/>
                </a:lnTo>
                <a:lnTo>
                  <a:pt x="126237" y="167386"/>
                </a:lnTo>
                <a:lnTo>
                  <a:pt x="88899" y="195580"/>
                </a:lnTo>
                <a:lnTo>
                  <a:pt x="46481" y="216535"/>
                </a:lnTo>
                <a:lnTo>
                  <a:pt x="0" y="229235"/>
                </a:lnTo>
                <a:lnTo>
                  <a:pt x="122046" y="229235"/>
                </a:lnTo>
                <a:lnTo>
                  <a:pt x="167131" y="193294"/>
                </a:lnTo>
                <a:lnTo>
                  <a:pt x="196849" y="158877"/>
                </a:lnTo>
                <a:lnTo>
                  <a:pt x="220979" y="120269"/>
                </a:lnTo>
                <a:lnTo>
                  <a:pt x="238886" y="77851"/>
                </a:lnTo>
                <a:lnTo>
                  <a:pt x="250189" y="32384"/>
                </a:lnTo>
                <a:lnTo>
                  <a:pt x="2528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52801" y="4290567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597"/>
                </a:lnTo>
              </a:path>
            </a:pathLst>
          </a:custGeom>
          <a:ln w="3253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68409" y="4535423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139953" y="0"/>
                </a:moveTo>
                <a:lnTo>
                  <a:pt x="108584" y="0"/>
                </a:lnTo>
                <a:lnTo>
                  <a:pt x="99694" y="47117"/>
                </a:lnTo>
                <a:lnTo>
                  <a:pt x="82041" y="92075"/>
                </a:lnTo>
                <a:lnTo>
                  <a:pt x="58038" y="135001"/>
                </a:lnTo>
                <a:lnTo>
                  <a:pt x="29844" y="175641"/>
                </a:lnTo>
                <a:lnTo>
                  <a:pt x="0" y="213740"/>
                </a:lnTo>
                <a:lnTo>
                  <a:pt x="39496" y="213740"/>
                </a:lnTo>
                <a:lnTo>
                  <a:pt x="58038" y="190119"/>
                </a:lnTo>
                <a:lnTo>
                  <a:pt x="87375" y="147193"/>
                </a:lnTo>
                <a:lnTo>
                  <a:pt x="112521" y="101092"/>
                </a:lnTo>
                <a:lnTo>
                  <a:pt x="130936" y="51943"/>
                </a:lnTo>
                <a:lnTo>
                  <a:pt x="13995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97214" y="427507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198500" y="0"/>
                </a:moveTo>
                <a:lnTo>
                  <a:pt x="112521" y="0"/>
                </a:lnTo>
                <a:lnTo>
                  <a:pt x="81914" y="39243"/>
                </a:lnTo>
                <a:lnTo>
                  <a:pt x="52577" y="82042"/>
                </a:lnTo>
                <a:lnTo>
                  <a:pt x="27304" y="128143"/>
                </a:lnTo>
                <a:lnTo>
                  <a:pt x="8889" y="177419"/>
                </a:lnTo>
                <a:lnTo>
                  <a:pt x="0" y="229235"/>
                </a:lnTo>
                <a:lnTo>
                  <a:pt x="31241" y="229235"/>
                </a:lnTo>
                <a:lnTo>
                  <a:pt x="40131" y="182118"/>
                </a:lnTo>
                <a:lnTo>
                  <a:pt x="57784" y="137160"/>
                </a:lnTo>
                <a:lnTo>
                  <a:pt x="81914" y="94234"/>
                </a:lnTo>
                <a:lnTo>
                  <a:pt x="109981" y="53594"/>
                </a:lnTo>
                <a:lnTo>
                  <a:pt x="139953" y="15494"/>
                </a:lnTo>
                <a:lnTo>
                  <a:pt x="210692" y="15494"/>
                </a:lnTo>
                <a:lnTo>
                  <a:pt x="19850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68409" y="4290567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39497" y="0"/>
                </a:moveTo>
                <a:lnTo>
                  <a:pt x="0" y="0"/>
                </a:lnTo>
                <a:lnTo>
                  <a:pt x="29972" y="38099"/>
                </a:lnTo>
                <a:lnTo>
                  <a:pt x="58039" y="78485"/>
                </a:lnTo>
                <a:lnTo>
                  <a:pt x="82042" y="121284"/>
                </a:lnTo>
                <a:lnTo>
                  <a:pt x="99695" y="166369"/>
                </a:lnTo>
                <a:lnTo>
                  <a:pt x="108585" y="213740"/>
                </a:lnTo>
                <a:lnTo>
                  <a:pt x="139954" y="213740"/>
                </a:lnTo>
                <a:lnTo>
                  <a:pt x="130937" y="161924"/>
                </a:lnTo>
                <a:lnTo>
                  <a:pt x="112522" y="112648"/>
                </a:lnTo>
                <a:lnTo>
                  <a:pt x="87376" y="66547"/>
                </a:lnTo>
                <a:lnTo>
                  <a:pt x="58039" y="23748"/>
                </a:lnTo>
                <a:lnTo>
                  <a:pt x="3949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95715" y="427507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122047" y="0"/>
                </a:moveTo>
                <a:lnTo>
                  <a:pt x="0" y="0"/>
                </a:lnTo>
                <a:lnTo>
                  <a:pt x="46482" y="12700"/>
                </a:lnTo>
                <a:lnTo>
                  <a:pt x="88900" y="33655"/>
                </a:lnTo>
                <a:lnTo>
                  <a:pt x="126238" y="61849"/>
                </a:lnTo>
                <a:lnTo>
                  <a:pt x="157607" y="96520"/>
                </a:lnTo>
                <a:lnTo>
                  <a:pt x="182118" y="136525"/>
                </a:lnTo>
                <a:lnTo>
                  <a:pt x="198628" y="181102"/>
                </a:lnTo>
                <a:lnTo>
                  <a:pt x="206375" y="229235"/>
                </a:lnTo>
                <a:lnTo>
                  <a:pt x="252857" y="229235"/>
                </a:lnTo>
                <a:lnTo>
                  <a:pt x="238887" y="151384"/>
                </a:lnTo>
                <a:lnTo>
                  <a:pt x="220980" y="108966"/>
                </a:lnTo>
                <a:lnTo>
                  <a:pt x="196850" y="70358"/>
                </a:lnTo>
                <a:lnTo>
                  <a:pt x="167132" y="35941"/>
                </a:lnTo>
                <a:lnTo>
                  <a:pt x="132461" y="6350"/>
                </a:lnTo>
                <a:lnTo>
                  <a:pt x="12204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1613407" y="0"/>
                </a:moveTo>
                <a:lnTo>
                  <a:pt x="0" y="0"/>
                </a:lnTo>
                <a:lnTo>
                  <a:pt x="0" y="913955"/>
                </a:lnTo>
                <a:lnTo>
                  <a:pt x="1613407" y="913955"/>
                </a:lnTo>
                <a:lnTo>
                  <a:pt x="1613407" y="380809"/>
                </a:lnTo>
                <a:lnTo>
                  <a:pt x="1684913" y="152323"/>
                </a:lnTo>
                <a:lnTo>
                  <a:pt x="1613407" y="152323"/>
                </a:lnTo>
                <a:lnTo>
                  <a:pt x="1613407" y="0"/>
                </a:lnTo>
                <a:close/>
              </a:path>
              <a:path w="1725295" h="914400">
                <a:moveTo>
                  <a:pt x="1725167" y="23698"/>
                </a:moveTo>
                <a:lnTo>
                  <a:pt x="1613407" y="152323"/>
                </a:lnTo>
                <a:lnTo>
                  <a:pt x="1684913" y="152323"/>
                </a:lnTo>
                <a:lnTo>
                  <a:pt x="1725167" y="23698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 lang="en-US" altLang="zh-CN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中国和巴基斯坦签署了重要 的条约和协议，包括：</a:t>
            </a:r>
            <a:endParaRPr lang="en-US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双边投资条约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中巴经济走 廊（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CPEC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0" y="0"/>
                </a:moveTo>
                <a:lnTo>
                  <a:pt x="941069" y="0"/>
                </a:lnTo>
                <a:lnTo>
                  <a:pt x="1344422" y="0"/>
                </a:lnTo>
                <a:lnTo>
                  <a:pt x="1613408" y="0"/>
                </a:lnTo>
                <a:lnTo>
                  <a:pt x="1613408" y="152323"/>
                </a:lnTo>
                <a:lnTo>
                  <a:pt x="1725168" y="23698"/>
                </a:lnTo>
                <a:lnTo>
                  <a:pt x="1613408" y="380809"/>
                </a:lnTo>
                <a:lnTo>
                  <a:pt x="1613408" y="913955"/>
                </a:lnTo>
                <a:lnTo>
                  <a:pt x="1344422" y="913955"/>
                </a:lnTo>
                <a:lnTo>
                  <a:pt x="941069" y="913955"/>
                </a:lnTo>
                <a:lnTo>
                  <a:pt x="0" y="913955"/>
                </a:lnTo>
                <a:lnTo>
                  <a:pt x="0" y="380809"/>
                </a:lnTo>
                <a:lnTo>
                  <a:pt x="0" y="1523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03149" y="54639"/>
            <a:ext cx="679710" cy="6771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4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416960" y="6373707"/>
            <a:ext cx="99186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5" dirty="0">
                <a:solidFill>
                  <a:srgbClr val="1E1E1E"/>
                </a:solidFill>
                <a:latin typeface="SimSun"/>
                <a:cs typeface="SimSun"/>
              </a:rPr>
              <a:t>来源</a:t>
            </a:r>
            <a:r>
              <a:rPr sz="700" spc="-10" dirty="0">
                <a:solidFill>
                  <a:srgbClr val="1E1E1E"/>
                </a:solidFill>
                <a:latin typeface="SimSun"/>
                <a:cs typeface="SimSun"/>
              </a:rPr>
              <a:t>：上海国际金融中心</a:t>
            </a:r>
            <a:endParaRPr sz="70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3921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60591"/>
            <a:ext cx="3178810" cy="596900"/>
          </a:xfrm>
          <a:custGeom>
            <a:avLst/>
            <a:gdLst/>
            <a:ahLst/>
            <a:cxnLst/>
            <a:rect l="l" t="t" r="r" b="b"/>
            <a:pathLst>
              <a:path w="3178810" h="596900">
                <a:moveTo>
                  <a:pt x="0" y="596798"/>
                </a:moveTo>
                <a:lnTo>
                  <a:pt x="3178683" y="596798"/>
                </a:lnTo>
                <a:lnTo>
                  <a:pt x="3178683" y="0"/>
                </a:lnTo>
                <a:lnTo>
                  <a:pt x="0" y="0"/>
                </a:lnTo>
                <a:lnTo>
                  <a:pt x="0" y="59679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25"/>
            <a:ext cx="3178810" cy="4209415"/>
          </a:xfrm>
          <a:custGeom>
            <a:avLst/>
            <a:gdLst/>
            <a:ahLst/>
            <a:cxnLst/>
            <a:rect l="l" t="t" r="r" b="b"/>
            <a:pathLst>
              <a:path w="3178810" h="4209415">
                <a:moveTo>
                  <a:pt x="0" y="4208907"/>
                </a:moveTo>
                <a:lnTo>
                  <a:pt x="3178683" y="4208907"/>
                </a:lnTo>
                <a:lnTo>
                  <a:pt x="3178683" y="0"/>
                </a:lnTo>
                <a:lnTo>
                  <a:pt x="0" y="0"/>
                </a:lnTo>
                <a:lnTo>
                  <a:pt x="0" y="420890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这些努力得到了国际认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可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，巴基斯坦已被国际媒体报道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为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一个新兴的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有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吸引力的投资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的地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399" y="2048325"/>
            <a:ext cx="4163695" cy="307777"/>
          </a:xfrm>
          <a:prstGeom prst="rect">
            <a:avLst/>
          </a:prstGeom>
          <a:solidFill>
            <a:srgbClr val="787878"/>
          </a:solidFill>
        </p:spPr>
        <p:txBody>
          <a:bodyPr vert="horz" wrap="square" lIns="0" tIns="0" rIns="0" bIns="0" rtlCol="0">
            <a:spAutoFit/>
          </a:bodyPr>
          <a:lstStyle/>
          <a:p>
            <a:pPr marL="713105">
              <a:lnSpc>
                <a:spcPct val="100000"/>
              </a:lnSpc>
            </a:pPr>
            <a:r>
              <a:rPr sz="2000" b="1" spc="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</a:t>
            </a:r>
            <a:r>
              <a:rPr sz="2000" b="1" spc="-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基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被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-3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spc="-2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报道的地方</a:t>
            </a:r>
            <a:endParaRPr sz="2000" b="1" dirty="0"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solidFill>
            <a:srgbClr val="F8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ln w="12192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447" y="2554223"/>
            <a:ext cx="2734055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17447" y="3374135"/>
            <a:ext cx="2590800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" y="3983735"/>
            <a:ext cx="3072383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936" y="4617720"/>
            <a:ext cx="3163824" cy="603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0520" y="1594103"/>
            <a:ext cx="719327" cy="4032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1" y="5733288"/>
            <a:ext cx="12179935" cy="527050"/>
          </a:xfrm>
          <a:custGeom>
            <a:avLst/>
            <a:gdLst/>
            <a:ahLst/>
            <a:cxnLst/>
            <a:rect l="l" t="t" r="r" b="b"/>
            <a:pathLst>
              <a:path w="12179935" h="527050">
                <a:moveTo>
                  <a:pt x="0" y="526999"/>
                </a:moveTo>
                <a:lnTo>
                  <a:pt x="12179554" y="526999"/>
                </a:lnTo>
                <a:lnTo>
                  <a:pt x="12179554" y="0"/>
                </a:lnTo>
                <a:lnTo>
                  <a:pt x="0" y="0"/>
                </a:lnTo>
                <a:lnTo>
                  <a:pt x="0" y="52699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7001" y="5870921"/>
            <a:ext cx="57036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FFFFFF"/>
                </a:solidFill>
                <a:latin typeface="MS Gothic"/>
                <a:cs typeface="MS Gothic"/>
              </a:rPr>
              <a:t>国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际认可凸显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巴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基斯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经济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吸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引力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和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稳定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的提升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49952" y="2011679"/>
            <a:ext cx="6845808" cy="3709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62144" y="1594103"/>
            <a:ext cx="6849109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文章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0240" y="2228088"/>
            <a:ext cx="5123688" cy="774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6815" y="2264664"/>
            <a:ext cx="4998720" cy="655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2244" y="2260092"/>
            <a:ext cx="5011420" cy="664210"/>
          </a:xfrm>
          <a:custGeom>
            <a:avLst/>
            <a:gdLst/>
            <a:ahLst/>
            <a:cxnLst/>
            <a:rect l="l" t="t" r="r" b="b"/>
            <a:pathLst>
              <a:path w="5011420" h="664210">
                <a:moveTo>
                  <a:pt x="0" y="664083"/>
                </a:moveTo>
                <a:lnTo>
                  <a:pt x="5010911" y="664083"/>
                </a:lnTo>
                <a:lnTo>
                  <a:pt x="5010911" y="0"/>
                </a:lnTo>
                <a:lnTo>
                  <a:pt x="0" y="0"/>
                </a:lnTo>
                <a:lnTo>
                  <a:pt x="0" y="664083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40" y="3898391"/>
            <a:ext cx="4005071" cy="746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6815" y="3931920"/>
            <a:ext cx="3883151" cy="627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2244" y="3930434"/>
            <a:ext cx="3895725" cy="636905"/>
          </a:xfrm>
          <a:custGeom>
            <a:avLst/>
            <a:gdLst/>
            <a:ahLst/>
            <a:cxnLst/>
            <a:rect l="l" t="t" r="r" b="b"/>
            <a:pathLst>
              <a:path w="3895725" h="636904">
                <a:moveTo>
                  <a:pt x="0" y="636485"/>
                </a:moveTo>
                <a:lnTo>
                  <a:pt x="3895217" y="636485"/>
                </a:lnTo>
                <a:lnTo>
                  <a:pt x="3895217" y="0"/>
                </a:lnTo>
                <a:lnTo>
                  <a:pt x="0" y="0"/>
                </a:lnTo>
                <a:lnTo>
                  <a:pt x="0" y="636485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0240" y="3060192"/>
            <a:ext cx="5629656" cy="7437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6815" y="3096767"/>
            <a:ext cx="5507736" cy="6248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2244" y="3095193"/>
            <a:ext cx="5520055" cy="630555"/>
          </a:xfrm>
          <a:custGeom>
            <a:avLst/>
            <a:gdLst/>
            <a:ahLst/>
            <a:cxnLst/>
            <a:rect l="l" t="t" r="r" b="b"/>
            <a:pathLst>
              <a:path w="5520055" h="630554">
                <a:moveTo>
                  <a:pt x="0" y="630478"/>
                </a:moveTo>
                <a:lnTo>
                  <a:pt x="5519928" y="630478"/>
                </a:lnTo>
                <a:lnTo>
                  <a:pt x="5519928" y="0"/>
                </a:lnTo>
                <a:lnTo>
                  <a:pt x="0" y="0"/>
                </a:lnTo>
                <a:lnTo>
                  <a:pt x="0" y="630478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0240" y="4675632"/>
            <a:ext cx="5718048" cy="807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6815" y="4712208"/>
            <a:ext cx="5596128" cy="6857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2244" y="4707623"/>
            <a:ext cx="5608320" cy="697865"/>
          </a:xfrm>
          <a:custGeom>
            <a:avLst/>
            <a:gdLst/>
            <a:ahLst/>
            <a:cxnLst/>
            <a:rect l="l" t="t" r="r" b="b"/>
            <a:pathLst>
              <a:path w="5608320" h="697864">
                <a:moveTo>
                  <a:pt x="0" y="697496"/>
                </a:moveTo>
                <a:lnTo>
                  <a:pt x="5608320" y="697496"/>
                </a:lnTo>
                <a:lnTo>
                  <a:pt x="5608320" y="0"/>
                </a:lnTo>
                <a:lnTo>
                  <a:pt x="0" y="0"/>
                </a:lnTo>
                <a:lnTo>
                  <a:pt x="0" y="697496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6800" y="2054351"/>
            <a:ext cx="6964680" cy="3675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672" y="2487167"/>
            <a:ext cx="3654552" cy="29474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54969" y="119972"/>
            <a:ext cx="573020" cy="5708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0720" y="2286000"/>
            <a:ext cx="5005070" cy="600710"/>
          </a:xfrm>
          <a:custGeom>
            <a:avLst/>
            <a:gdLst/>
            <a:ahLst/>
            <a:cxnLst/>
            <a:rect l="l" t="t" r="r" b="b"/>
            <a:pathLst>
              <a:path w="5005070" h="600710">
                <a:moveTo>
                  <a:pt x="0" y="600455"/>
                </a:moveTo>
                <a:lnTo>
                  <a:pt x="5004816" y="600455"/>
                </a:lnTo>
                <a:lnTo>
                  <a:pt x="5004816" y="0"/>
                </a:lnTo>
                <a:lnTo>
                  <a:pt x="0" y="0"/>
                </a:lnTo>
                <a:lnTo>
                  <a:pt x="0" y="600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1200" y="3133344"/>
            <a:ext cx="5257800" cy="570230"/>
          </a:xfrm>
          <a:custGeom>
            <a:avLst/>
            <a:gdLst/>
            <a:ahLst/>
            <a:cxnLst/>
            <a:rect l="l" t="t" r="r" b="b"/>
            <a:pathLst>
              <a:path w="5257800" h="570229">
                <a:moveTo>
                  <a:pt x="0" y="569976"/>
                </a:moveTo>
                <a:lnTo>
                  <a:pt x="5257800" y="569976"/>
                </a:lnTo>
                <a:lnTo>
                  <a:pt x="5257800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000" y="4779264"/>
            <a:ext cx="5560060" cy="554990"/>
          </a:xfrm>
          <a:custGeom>
            <a:avLst/>
            <a:gdLst/>
            <a:ahLst/>
            <a:cxnLst/>
            <a:rect l="l" t="t" r="r" b="b"/>
            <a:pathLst>
              <a:path w="5560059" h="554989">
                <a:moveTo>
                  <a:pt x="0" y="554736"/>
                </a:moveTo>
                <a:lnTo>
                  <a:pt x="5559552" y="554736"/>
                </a:lnTo>
                <a:lnTo>
                  <a:pt x="5559552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91200" y="3941064"/>
            <a:ext cx="3733800" cy="631190"/>
          </a:xfrm>
          <a:custGeom>
            <a:avLst/>
            <a:gdLst/>
            <a:ahLst/>
            <a:cxnLst/>
            <a:rect l="l" t="t" r="r" b="b"/>
            <a:pathLst>
              <a:path w="3733800" h="631189">
                <a:moveTo>
                  <a:pt x="0" y="630936"/>
                </a:moveTo>
                <a:lnTo>
                  <a:pt x="3733800" y="630936"/>
                </a:lnTo>
                <a:lnTo>
                  <a:pt x="37338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F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3029" y="2444369"/>
            <a:ext cx="5293995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20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斯坦不再</a:t>
            </a:r>
            <a:r>
              <a:rPr sz="1800" b="1" spc="5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高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风险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经济堪称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迷你奇迹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”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-4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I</a:t>
            </a:r>
            <a:r>
              <a:rPr sz="1800" b="1" spc="-3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M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F</a:t>
            </a: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援助</a:t>
            </a:r>
            <a:r>
              <a:rPr sz="1800" b="1" spc="1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18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动巴基斯坦经济超预期增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长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spc="-49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IM</a:t>
            </a:r>
            <a:r>
              <a:rPr sz="1800" spc="-15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F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总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裁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巴基斯坦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正朝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“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</a:t>
            </a: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确方向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”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发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展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》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《世界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银行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坚持结构性改革对经济稳定至关重</a:t>
            </a:r>
            <a:r>
              <a:rPr sz="1800" spc="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要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4093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24015" y="3396869"/>
            <a:ext cx="5587365" cy="2988945"/>
          </a:xfrm>
          <a:custGeom>
            <a:avLst/>
            <a:gdLst/>
            <a:ahLst/>
            <a:cxnLst/>
            <a:rect l="l" t="t" r="r" b="b"/>
            <a:pathLst>
              <a:path w="5587365" h="2988945">
                <a:moveTo>
                  <a:pt x="5586984" y="0"/>
                </a:moveTo>
                <a:lnTo>
                  <a:pt x="0" y="0"/>
                </a:lnTo>
                <a:lnTo>
                  <a:pt x="0" y="2988335"/>
                </a:lnTo>
                <a:lnTo>
                  <a:pt x="5586984" y="2988335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4015" y="1118616"/>
            <a:ext cx="5587365" cy="2278380"/>
          </a:xfrm>
          <a:custGeom>
            <a:avLst/>
            <a:gdLst/>
            <a:ahLst/>
            <a:cxnLst/>
            <a:rect l="l" t="t" r="r" b="b"/>
            <a:pathLst>
              <a:path w="5587365" h="2278379">
                <a:moveTo>
                  <a:pt x="5586984" y="0"/>
                </a:moveTo>
                <a:lnTo>
                  <a:pt x="0" y="0"/>
                </a:lnTo>
                <a:lnTo>
                  <a:pt x="0" y="2278253"/>
                </a:lnTo>
                <a:lnTo>
                  <a:pt x="5586984" y="2278253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761111"/>
            <a:ext cx="8382000" cy="355600"/>
          </a:xfrm>
          <a:custGeom>
            <a:avLst/>
            <a:gdLst/>
            <a:ahLst/>
            <a:cxnLst/>
            <a:rect l="l" t="t" r="r" b="b"/>
            <a:pathLst>
              <a:path w="8382000" h="355600">
                <a:moveTo>
                  <a:pt x="0" y="355600"/>
                </a:moveTo>
                <a:lnTo>
                  <a:pt x="8382000" y="355600"/>
                </a:lnTo>
                <a:lnTo>
                  <a:pt x="838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1116711"/>
            <a:ext cx="2794000" cy="2278380"/>
          </a:xfrm>
          <a:custGeom>
            <a:avLst/>
            <a:gdLst/>
            <a:ahLst/>
            <a:cxnLst/>
            <a:rect l="l" t="t" r="r" b="b"/>
            <a:pathLst>
              <a:path w="2794000" h="2278379">
                <a:moveTo>
                  <a:pt x="0" y="2278380"/>
                </a:moveTo>
                <a:lnTo>
                  <a:pt x="2794000" y="2278380"/>
                </a:lnTo>
                <a:lnTo>
                  <a:pt x="2794000" y="0"/>
                </a:lnTo>
                <a:lnTo>
                  <a:pt x="0" y="0"/>
                </a:lnTo>
                <a:lnTo>
                  <a:pt x="0" y="227838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3395090"/>
            <a:ext cx="2794000" cy="2988310"/>
          </a:xfrm>
          <a:custGeom>
            <a:avLst/>
            <a:gdLst/>
            <a:ahLst/>
            <a:cxnLst/>
            <a:rect l="l" t="t" r="r" b="b"/>
            <a:pathLst>
              <a:path w="2794000" h="2988310">
                <a:moveTo>
                  <a:pt x="0" y="2988310"/>
                </a:moveTo>
                <a:lnTo>
                  <a:pt x="2794000" y="2988310"/>
                </a:lnTo>
                <a:lnTo>
                  <a:pt x="2794000" y="0"/>
                </a:lnTo>
                <a:lnTo>
                  <a:pt x="0" y="0"/>
                </a:lnTo>
                <a:lnTo>
                  <a:pt x="0" y="298831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3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111671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39509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97774" y="1225467"/>
            <a:ext cx="270599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535"/>
              </a:spcBef>
            </a:pP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杭州新海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（中国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55244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5000</a:t>
            </a: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万至</a:t>
            </a:r>
            <a:r>
              <a:rPr sz="1400" b="1" spc="-25" dirty="0">
                <a:solidFill>
                  <a:srgbClr val="005C2E"/>
                </a:solidFill>
                <a:latin typeface="Arial"/>
                <a:cs typeface="Arial"/>
              </a:rPr>
              <a:t>700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spc="-30" dirty="0">
                <a:solidFill>
                  <a:srgbClr val="005C2E"/>
                </a:solidFill>
                <a:latin typeface="SimSun"/>
                <a:cs typeface="SimSun"/>
              </a:rPr>
              <a:t>万美元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14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合资企业扩大巴基斯坦</a:t>
            </a:r>
            <a:r>
              <a:rPr sz="1400" b="1" spc="-30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b="1" spc="-2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生产能力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527" y="1173956"/>
            <a:ext cx="152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D</a:t>
            </a:r>
            <a:r>
              <a:rPr sz="1400" b="1" spc="-5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ts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阿联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酋）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2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8527" y="1826609"/>
            <a:ext cx="246443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卡拉奇门户码头管理、运营和开发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年特许经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营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协议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43161" y="1172178"/>
            <a:ext cx="17145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l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q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ab</a:t>
            </a:r>
            <a:r>
              <a:rPr sz="1400" b="1" spc="-35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Ca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卡塔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尔）电力建设公司（中 国）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20.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9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lang="en-US" sz="1400" spc="-25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>
              <a:lnSpc>
                <a:spcPct val="90000"/>
              </a:lnSpc>
            </a:pPr>
            <a:endParaRPr sz="1400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5071" y="1987404"/>
            <a:ext cx="1854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卡西姆港燃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煤发电厂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0619" y="3622431"/>
            <a:ext cx="2709992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8135" algn="just"/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迪拜环球港务集团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b="1" spc="-25" dirty="0" err="1">
                <a:solidFill>
                  <a:srgbClr val="005C2E"/>
                </a:solidFill>
                <a:latin typeface="SimSun"/>
                <a:cs typeface="SimSun"/>
              </a:rPr>
              <a:t>和国</a:t>
            </a: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家物流公司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（巴基斯坦）</a:t>
            </a:r>
            <a:r>
              <a:rPr sz="1400" spc="-25" dirty="0" err="1">
                <a:solidFill>
                  <a:srgbClr val="005C2E"/>
                </a:solidFill>
                <a:latin typeface="SimSun"/>
                <a:cs typeface="SimSun"/>
              </a:rPr>
              <a:t>合资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投资</a:t>
            </a:r>
            <a:r>
              <a:rPr sz="1400" spc="-30" dirty="0" err="1">
                <a:solidFill>
                  <a:srgbClr val="005C2E"/>
                </a:solidFill>
                <a:latin typeface="SimSun"/>
                <a:cs typeface="SimSun"/>
              </a:rPr>
              <a:t>未公开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65100" marR="5080" indent="-152400">
              <a:lnSpc>
                <a:spcPts val="137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b="1" spc="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卡拉奇港至普里普里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公里货运走廊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8891" y="3607581"/>
            <a:ext cx="18587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b="1" spc="-5" dirty="0" err="1">
                <a:solidFill>
                  <a:srgbClr val="005C2E"/>
                </a:solidFill>
                <a:latin typeface="SimSun"/>
                <a:cs typeface="SimSun"/>
              </a:rPr>
              <a:t>阿拉伯航空</a:t>
            </a:r>
            <a:r>
              <a:rPr sz="1400" spc="-5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与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ak</a:t>
            </a:r>
            <a:r>
              <a:rPr sz="1400" b="1" spc="-20" dirty="0" err="1">
                <a:solidFill>
                  <a:srgbClr val="005C2E"/>
                </a:solidFill>
                <a:latin typeface="Arial"/>
                <a:cs typeface="Arial"/>
              </a:rPr>
              <a:t>s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005C2E"/>
                </a:solidFill>
                <a:latin typeface="Arial"/>
                <a:cs typeface="Arial"/>
              </a:rPr>
              <a:t>G</a:t>
            </a:r>
            <a:r>
              <a:rPr sz="1400" b="1" spc="-10" dirty="0" err="1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 err="1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 err="1">
                <a:solidFill>
                  <a:srgbClr val="005C2E"/>
                </a:solidFill>
                <a:latin typeface="Arial"/>
                <a:cs typeface="Arial"/>
              </a:rPr>
              <a:t>u</a:t>
            </a:r>
            <a:r>
              <a:rPr sz="1400" b="1" spc="-10" dirty="0" err="1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 err="1">
                <a:solidFill>
                  <a:srgbClr val="005C2E"/>
                </a:solidFill>
                <a:latin typeface="SimSun"/>
                <a:cs typeface="SimSun"/>
              </a:rPr>
              <a:t>巴基斯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坦）合资企业投资未公开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6771" y="4586949"/>
            <a:ext cx="2607945" cy="575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892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spc="10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E1E1E"/>
                </a:solidFill>
                <a:latin typeface="SimSun"/>
                <a:cs typeface="SimSun"/>
              </a:rPr>
              <a:t>与巴基斯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坦</a:t>
            </a:r>
            <a:r>
              <a:rPr sz="1400" spc="-7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b="1" spc="10" dirty="0">
                <a:solidFill>
                  <a:srgbClr val="1E1E1E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sz="1400" b="1" spc="-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集团合资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计划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于</a:t>
            </a:r>
            <a:r>
              <a:rPr sz="1400" spc="-26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r>
              <a:rPr sz="1400" b="1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年推出廉价航空公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司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b="1" spc="-20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y Ji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nn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6370" y="3536982"/>
            <a:ext cx="23126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err="1">
                <a:solidFill>
                  <a:srgbClr val="005C2E"/>
                </a:solidFill>
                <a:latin typeface="SimSun"/>
                <a:cs typeface="SimSun"/>
              </a:rPr>
              <a:t>其他公告和谅解备忘</a:t>
            </a:r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录</a:t>
            </a:r>
            <a:endParaRPr lang="en-US" sz="1400" b="1" dirty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（非详尽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69040" y="1627632"/>
            <a:ext cx="353568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9640" y="1188719"/>
            <a:ext cx="338327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69040" y="1188719"/>
            <a:ext cx="353568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7671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2432" y="1188719"/>
            <a:ext cx="353567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59823" y="2791967"/>
            <a:ext cx="807720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90047" y="2846832"/>
            <a:ext cx="1298448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3103" y="5617464"/>
            <a:ext cx="1072896" cy="670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4319" y="5769864"/>
            <a:ext cx="993648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50095" y="3953255"/>
            <a:ext cx="1752600" cy="1207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88880" y="4953000"/>
            <a:ext cx="146608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1640" y="5605271"/>
            <a:ext cx="1511807" cy="4907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3447" y="2630423"/>
            <a:ext cx="2136648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49640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09247" y="37733"/>
            <a:ext cx="603503" cy="601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8300" y="6299200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6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459455" y="312800"/>
            <a:ext cx="2389479" cy="295465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r>
              <a:rPr lang="zh-CN" alt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多家全球和地区实体宣布近期在巴基斯坦的外国直接投（</a:t>
            </a:r>
            <a:r>
              <a:rPr 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FDI</a:t>
            </a:r>
            <a:r>
              <a:rPr lang="zh-CN" altLang="en-US" sz="3200" b="1" kern="0" dirty="0">
                <a:latin typeface="SimSun" panose="02010600030101010101" pitchFamily="2" charset="-122"/>
                <a:ea typeface="SimSun" panose="02010600030101010101" pitchFamily="2" charset="-122"/>
              </a:rPr>
              <a:t>）项目</a:t>
            </a:r>
            <a:endParaRPr lang="en-US" sz="3200" b="1" kern="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81BCFB90-717F-5836-563F-5522F5D036D0}"/>
              </a:ext>
            </a:extLst>
          </p:cNvPr>
          <p:cNvSpPr txBox="1">
            <a:spLocks/>
          </p:cNvSpPr>
          <p:nvPr/>
        </p:nvSpPr>
        <p:spPr>
          <a:xfrm>
            <a:off x="3366766" y="231407"/>
            <a:ext cx="8382000" cy="4431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巴基斯坦外国直接投资（</a:t>
            </a:r>
            <a:r>
              <a:rPr 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FDI</a:t>
            </a:r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）项目示例</a:t>
            </a:r>
            <a:endParaRPr lang="en-US" sz="3200" kern="0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3501873" y="751456"/>
            <a:ext cx="595482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55244">
              <a:lnSpc>
                <a:spcPct val="100000"/>
              </a:lnSpc>
            </a:pPr>
            <a:r>
              <a:rPr lang="zh-CN" altLang="en-US" b="1" dirty="0">
                <a:solidFill>
                  <a:srgbClr val="FFFFFF"/>
                </a:solidFill>
              </a:rPr>
              <a:t>外商直接投资项目（非</a:t>
            </a:r>
            <a:r>
              <a:rPr lang="zh-CN" altLang="en-US" b="1" spc="-20" dirty="0">
                <a:solidFill>
                  <a:srgbClr val="FFFFFF"/>
                </a:solidFill>
              </a:rPr>
              <a:t>详</a:t>
            </a:r>
            <a:r>
              <a:rPr lang="zh-CN" altLang="en-US" b="1" spc="-5" dirty="0">
                <a:solidFill>
                  <a:srgbClr val="FFFFFF"/>
                </a:solidFill>
              </a:rPr>
              <a:t>尽</a:t>
            </a:r>
            <a:r>
              <a:rPr lang="zh-CN" altLang="en-US" b="1" dirty="0">
                <a:solidFill>
                  <a:srgbClr val="FFFFFF"/>
                </a:solidFill>
              </a:rPr>
              <a:t>）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9301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715" imgH="5715" progId="TCLayout.ActiveDocument.1">
                  <p:embed/>
                </p:oleObj>
              </mc:Choice>
              <mc:Fallback>
                <p:oleObj name="think-cell Slide" r:id="rId3" imgW="5715" imgH="5715" progId="TCLayout.ActiveDocument.1">
                  <p:embed/>
                  <p:pic>
                    <p:nvPicPr>
                      <p:cNvPr id="0" name="think-cell data - do not delete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展望未来，巴基斯坦计划通过</a:t>
            </a:r>
            <a:r>
              <a:rPr lang="en-US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13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个投资领域推动国内增长</a:t>
            </a:r>
          </a:p>
        </p:txBody>
      </p:sp>
      <p:sp>
        <p:nvSpPr>
          <p:cNvPr id="15" name="Title 2"/>
          <p:cNvSpPr txBox="1"/>
          <p:nvPr/>
        </p:nvSpPr>
        <p:spPr>
          <a:xfrm>
            <a:off x="3407755" y="245851"/>
            <a:ext cx="8382000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2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巴基斯坦重点投资领域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0328" y="898445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 algn="l"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半导体</a:t>
            </a:r>
          </a:p>
        </p:txBody>
      </p:sp>
      <p:sp>
        <p:nvSpPr>
          <p:cNvPr id="6" name="Oval 5"/>
          <p:cNvSpPr/>
          <p:nvPr/>
        </p:nvSpPr>
        <p:spPr>
          <a:xfrm>
            <a:off x="3429001" y="898445"/>
            <a:ext cx="909536" cy="743024"/>
          </a:xfrm>
          <a:prstGeom prst="ellipse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8314" y="898445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肉类和家禽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0328" y="1718867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电力行业</a:t>
            </a:r>
          </a:p>
        </p:txBody>
      </p:sp>
      <p:sp>
        <p:nvSpPr>
          <p:cNvPr id="10" name="Oval 9"/>
          <p:cNvSpPr/>
          <p:nvPr/>
        </p:nvSpPr>
        <p:spPr>
          <a:xfrm>
            <a:off x="3429001" y="1718867"/>
            <a:ext cx="909536" cy="743024"/>
          </a:xfrm>
          <a:prstGeom prst="ellipse">
            <a:avLst/>
          </a:prstGeom>
          <a:blipFill dpi="0" rotWithShape="1">
            <a:blip r:embed="rId6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8314" y="1718867"/>
            <a:ext cx="3532686" cy="743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钢铁和铜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50328" y="2539287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制药行业</a:t>
            </a:r>
          </a:p>
        </p:txBody>
      </p:sp>
      <p:sp>
        <p:nvSpPr>
          <p:cNvPr id="18" name="Oval 17"/>
          <p:cNvSpPr/>
          <p:nvPr/>
        </p:nvSpPr>
        <p:spPr>
          <a:xfrm>
            <a:off x="3429001" y="2539287"/>
            <a:ext cx="909536" cy="743024"/>
          </a:xfrm>
          <a:prstGeom prst="ellipse">
            <a:avLst/>
          </a:prstGeom>
          <a:blipFill dpi="0"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8314" y="2539287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ICT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、金融科技和软件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850328" y="3359709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石油行业</a:t>
            </a:r>
          </a:p>
        </p:txBody>
      </p:sp>
      <p:sp>
        <p:nvSpPr>
          <p:cNvPr id="21" name="Oval 20"/>
          <p:cNvSpPr/>
          <p:nvPr/>
        </p:nvSpPr>
        <p:spPr>
          <a:xfrm>
            <a:off x="3429001" y="3359709"/>
            <a:ext cx="909536" cy="743024"/>
          </a:xfrm>
          <a:prstGeom prst="ellipse">
            <a:avLst/>
          </a:prstGeom>
          <a:blipFill dpi="0" rotWithShape="1"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78314" y="3359709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汽车：电动汽车</a:t>
            </a:r>
          </a:p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en-US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EV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）和传统汽车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50328" y="4180131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纺织品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78314" y="4180131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化学品和石化产品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50328" y="5000551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航空</a:t>
            </a:r>
          </a:p>
        </p:txBody>
      </p:sp>
      <p:sp>
        <p:nvSpPr>
          <p:cNvPr id="26" name="Oval 25"/>
          <p:cNvSpPr/>
          <p:nvPr/>
        </p:nvSpPr>
        <p:spPr>
          <a:xfrm>
            <a:off x="3429001" y="5000551"/>
            <a:ext cx="909536" cy="743024"/>
          </a:xfrm>
          <a:prstGeom prst="ellipse">
            <a:avLst/>
          </a:prstGeom>
          <a:blipFill dpi="0"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278314" y="5000551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太阳能</a:t>
            </a:r>
          </a:p>
        </p:txBody>
      </p:sp>
      <p:sp>
        <p:nvSpPr>
          <p:cNvPr id="28" name="Oval 27"/>
          <p:cNvSpPr/>
          <p:nvPr/>
        </p:nvSpPr>
        <p:spPr>
          <a:xfrm>
            <a:off x="7823546" y="898445"/>
            <a:ext cx="909536" cy="743024"/>
          </a:xfrm>
          <a:prstGeom prst="ellipse">
            <a:avLst/>
          </a:prstGeom>
          <a:blipFill dpi="0" rotWithShape="1">
            <a:blip r:embed="rId1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23546" y="1718867"/>
            <a:ext cx="909536" cy="743024"/>
          </a:xfrm>
          <a:prstGeom prst="ellipse">
            <a:avLst/>
          </a:prstGeom>
          <a:blipFill dpi="0" rotWithShape="1">
            <a:blip r:embed="rId1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23546" y="2539287"/>
            <a:ext cx="909536" cy="743024"/>
          </a:xfrm>
          <a:prstGeom prst="ellipse">
            <a:avLst/>
          </a:prstGeom>
          <a:blipFill dpi="0"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23546" y="3359709"/>
            <a:ext cx="909536" cy="743024"/>
          </a:xfrm>
          <a:prstGeom prst="ellipse">
            <a:avLst/>
          </a:prstGeom>
          <a:blipFill dpi="0"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823546" y="4180131"/>
            <a:ext cx="909536" cy="743024"/>
          </a:xfrm>
          <a:prstGeom prst="ellipse">
            <a:avLst/>
          </a:prstGeom>
          <a:blipFill dpi="0"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823546" y="5000551"/>
            <a:ext cx="909536" cy="743024"/>
          </a:xfrm>
          <a:prstGeom prst="ellipse">
            <a:avLst/>
          </a:prstGeom>
          <a:blipFill dpi="0" rotWithShape="1">
            <a:blip r:embed="rId1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pic>
        <p:nvPicPr>
          <p:cNvPr id="34" name="Picture 2" descr="Textiles and Apparel - THOTIN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84115"/>
            <a:ext cx="909535" cy="743024"/>
          </a:xfrm>
          <a:prstGeom prst="ellipse">
            <a:avLst/>
          </a:pr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3850328" y="5820971"/>
            <a:ext cx="3532686" cy="7430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72009" rIns="72009" bIns="72009" rtlCol="0" anchor="ctr"/>
          <a:lstStyle/>
          <a:p>
            <a:pPr>
              <a:lnSpc>
                <a:spcPct val="9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皮革</a:t>
            </a:r>
          </a:p>
        </p:txBody>
      </p:sp>
      <p:sp>
        <p:nvSpPr>
          <p:cNvPr id="36" name="Oval 35"/>
          <p:cNvSpPr/>
          <p:nvPr/>
        </p:nvSpPr>
        <p:spPr>
          <a:xfrm>
            <a:off x="3395560" y="5820971"/>
            <a:ext cx="909536" cy="743024"/>
          </a:xfrm>
          <a:prstGeom prst="ellipse">
            <a:avLst/>
          </a:prstGeom>
          <a:blipFill dpi="0"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37" name="Title 2"/>
          <p:cNvSpPr txBox="1"/>
          <p:nvPr/>
        </p:nvSpPr>
        <p:spPr>
          <a:xfrm>
            <a:off x="9873414" y="2255804"/>
            <a:ext cx="2026241" cy="1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400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本演讲的重点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A41FD-0600-2B8E-D20C-22F6FCFDE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55165E7-C2A0-CA5E-02E8-75C3BA3832D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484" imgH="486" progId="TCLayout.ActiveDocument.1">
                  <p:embed/>
                </p:oleObj>
              </mc:Choice>
              <mc:Fallback>
                <p:oleObj name="think-cell Slide" r:id="rId23" imgW="484" imgH="48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14DB965-D2D2-1E3C-3F35-260AB0E14140}"/>
              </a:ext>
            </a:extLst>
          </p:cNvPr>
          <p:cNvSpPr/>
          <p:nvPr/>
        </p:nvSpPr>
        <p:spPr>
          <a:xfrm>
            <a:off x="733364" y="2600355"/>
            <a:ext cx="5029202" cy="340039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72009" rIns="72009" bIns="72009" rtlCol="0" anchor="ctr"/>
          <a:lstStyle/>
          <a:p>
            <a:pPr algn="l">
              <a:lnSpc>
                <a:spcPct val="90000"/>
              </a:lnSpc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C1F72-A242-B37A-3E0D-ECF42852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048999" cy="640080"/>
          </a:xfrm>
        </p:spPr>
        <p:txBody>
          <a:bodyPr vert="horz"/>
          <a:lstStyle/>
          <a:p>
            <a:pPr>
              <a:lnSpc>
                <a:spcPct val="100000"/>
              </a:lnSpc>
            </a:pP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由于强劲的本地消费需求，巴基斯坦的铁、钢和铜行业预计将以 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7% </a:t>
            </a:r>
            <a:r>
              <a:rPr lang="zh-CN" alt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的年复合增长率增长</a:t>
            </a:r>
            <a:endParaRPr lang="en-US" sz="32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2DB4426-6AB7-6EBF-3E6C-18C9B31EB8AE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1239838" y="3762375"/>
          <a:ext cx="4202112" cy="180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2C23CF4-B1DC-FFCA-10B8-4EE04D800DE4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 bwMode="gray">
          <a:xfrm flipV="1">
            <a:off x="1995489" y="3741737"/>
            <a:ext cx="1165225" cy="22383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17DF63-1D79-C66B-E6C7-4E08E57B20B8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 bwMode="gray">
          <a:xfrm flipV="1">
            <a:off x="3519489" y="3448049"/>
            <a:ext cx="1166813" cy="223838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51F36E3-9896-1030-85EE-AB29EC2B9EF1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820863" y="5586413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275A3B8-6F15-42B1-897A-5BA202414E5F}" type="datetime'2''''''''0''''''''''''''''''''''''''''2''''4'''''''''''''''''">
              <a:rPr lang="en-US" altLang="en-US" sz="1200" b="1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2024</a:t>
            </a:fld>
            <a:endParaRPr lang="en-US" sz="1200" b="1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22B1059-A3D5-4A29-03EF-05DC88DFCCD1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165475" y="5586413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B274821-C48E-4C8E-BD33-A95E23E358E4}" type="datetime'''2''''''''''''0''''''''''''''''''27'''''''''''''''''''''''''">
              <a:rPr lang="en-US" altLang="en-US" sz="1200" b="1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2027</a:t>
            </a:fld>
            <a:endParaRPr lang="en-US" sz="1200" b="1" noProof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BD0CFC6-8B66-2EDC-A047-E7B8BCB64CF8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511675" y="5586413"/>
            <a:ext cx="34925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9017018-F9E6-4224-8B90-6237F79D4C27}" type="datetime'''''''''''''''''''''''''2''''0''''''''''''30'''''''''''''''">
              <a:rPr lang="en-US" altLang="en-US" sz="1200" b="1" smtClean="0"/>
              <a:pPr lvl="0" algn="ctr">
                <a:spcBef>
                  <a:spcPct val="0"/>
                </a:spcBef>
                <a:spcAft>
                  <a:spcPct val="0"/>
                </a:spcAft>
              </a:pPr>
              <a:t>2030</a:t>
            </a:fld>
            <a:endParaRPr lang="en-US" sz="1200" b="1" noProof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AB19CAA-A7F7-C048-88A4-08475DBA2E98}"/>
              </a:ext>
            </a:extLst>
          </p:cNvPr>
          <p:cNvSpPr/>
          <p:nvPr>
            <p:custDataLst>
              <p:tags r:id="rId8"/>
            </p:custDataLst>
          </p:nvPr>
        </p:nvSpPr>
        <p:spPr bwMode="gray">
          <a:xfrm>
            <a:off x="1865313" y="4171950"/>
            <a:ext cx="2619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D8E8B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0" dist="38100" dir="2700000" algn="tl" rotWithShape="0">
                    <a:prstClr val="black">
                      <a:alpha val="7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6E0100D8-2239-48E0-9527-9E9A30894FEA}" type="datetime'''6''''''.''''''''''''2'''''''">
              <a:rPr lang="en-US" altLang="en-US" sz="1200" b="1" smtClean="0">
                <a:solidFill>
                  <a:schemeClr val="tx1"/>
                </a:solidFill>
              </a:rPr>
              <a:pPr/>
              <a:t>6.2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52D21FF-79B5-811D-4D34-D46717AA56B7}"/>
              </a:ext>
            </a:extLst>
          </p:cNvPr>
          <p:cNvSpPr/>
          <p:nvPr>
            <p:custDataLst>
              <p:tags r:id="rId9"/>
            </p:custDataLst>
          </p:nvPr>
        </p:nvSpPr>
        <p:spPr bwMode="gray">
          <a:xfrm>
            <a:off x="3209925" y="3938588"/>
            <a:ext cx="2619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D8E8B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0" dist="38100" dir="2700000" algn="tl" rotWithShape="0">
                    <a:prstClr val="black">
                      <a:alpha val="7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EC62125-1BDA-442C-8372-0FBCEFD28CBB}" type="datetime'''''''7''''''''''''''''''.5'''''''''''''''''''''''''''">
              <a:rPr lang="en-US" altLang="en-US" sz="1200" b="1" smtClean="0">
                <a:solidFill>
                  <a:schemeClr val="tx1"/>
                </a:solidFill>
              </a:rPr>
              <a:pPr/>
              <a:t>7.5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90EFA4-8117-45AC-0E7D-9F2D78B1CC87}"/>
              </a:ext>
            </a:extLst>
          </p:cNvPr>
          <p:cNvSpPr/>
          <p:nvPr>
            <p:custDataLst>
              <p:tags r:id="rId10"/>
            </p:custDataLst>
          </p:nvPr>
        </p:nvSpPr>
        <p:spPr bwMode="gray">
          <a:xfrm>
            <a:off x="4556125" y="3654425"/>
            <a:ext cx="261938" cy="165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rgbClr val="D8E8B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27000" dist="38100" dir="2700000" algn="tl" rotWithShape="0">
                    <a:prstClr val="black">
                      <a:alpha val="7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25400" tIns="0" rIns="25400" bIns="0" rtlCol="0" anchor="b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EAE16C33-4236-46B3-B019-3BA84B316F8B}" type="datetime'''''''''''''''''''''''''''''9''.''1'''''''''''''''''''''''''''">
              <a:rPr lang="en-US" altLang="en-US" sz="1200" b="1" smtClean="0">
                <a:solidFill>
                  <a:schemeClr val="tx1"/>
                </a:solidFill>
              </a:rPr>
              <a:pPr/>
              <a:t>9.1</a:t>
            </a:fld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1865313" y="4749800"/>
            <a:ext cx="261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3E5EAA8-2B60-4456-8F59-442292D15B67}" type="datetime'''''''''''''5''''''''.''''''''''''''''''''''''''''''2'">
              <a:rPr lang="en-US" altLang="en-US" sz="1200" smtClean="0">
                <a:solidFill>
                  <a:schemeClr val="bg1"/>
                </a:solidFill>
              </a:rPr>
              <a:pPr/>
              <a:t>5.2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865313" y="5311775"/>
            <a:ext cx="261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79CCBCD-4A5D-4AD4-B90B-B7D53904EA30}" type="datetime'''''''''''''''''''''''''1''''''''''''''.''''0'">
              <a:rPr lang="en-US" altLang="en-US" sz="1200" smtClean="0"/>
              <a:pPr/>
              <a:t>1.0</a:t>
            </a:fld>
            <a:endParaRPr lang="en-US" sz="1200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3209925" y="4606925"/>
            <a:ext cx="261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AAFC0C7-7107-4B53-9FA4-C58D5766E254}" type="datetime'''''''''''''''6''.''''''''''''2'''''''''''''''''''''">
              <a:rPr lang="en-US" altLang="en-US" sz="1200" smtClean="0">
                <a:solidFill>
                  <a:schemeClr val="bg1"/>
                </a:solidFill>
              </a:rPr>
              <a:pPr/>
              <a:t>6.2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3209925" y="5284788"/>
            <a:ext cx="261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EC87165-BC74-404D-9B2F-DE443F10BBED}" type="datetime'''''''1.3'''''''''''''''''''''''''''''">
              <a:rPr lang="en-US" altLang="en-US" sz="1200" smtClean="0"/>
              <a:pPr/>
              <a:t>1.3</a:t>
            </a:fld>
            <a:endParaRPr lang="en-US" sz="12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4556125" y="4430713"/>
            <a:ext cx="261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244C0D4-BA0E-4ABC-A3C3-1683138D2B5A}" type="datetime'''''''''''''''7.''''''''''''''4'''''''''''''''''''''''''''">
              <a:rPr lang="en-US" altLang="en-US" sz="1200" smtClean="0">
                <a:solidFill>
                  <a:schemeClr val="bg1"/>
                </a:solidFill>
              </a:rPr>
              <a:pPr/>
              <a:t>7.4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4556125" y="5249863"/>
            <a:ext cx="2619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CE0CA3-DA8F-4D91-9B3D-738FAB2E5680}" type="datetime'1''''''''''''''''''''''''.''''''7'''''''''''''''''''">
              <a:rPr lang="en-US" altLang="en-US" sz="1200" smtClean="0"/>
              <a:pPr/>
              <a:t>1.7</a:t>
            </a:fld>
            <a:endParaRPr lang="en-US" sz="1200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858369-B1F9-36F9-B1E7-2C701D07CDB1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3122613" y="3578225"/>
            <a:ext cx="436563" cy="258763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1638DD3-9A83-41D2-9CEF-FEB7A0D226A0}" type="datetime'''''''''''''''+''7''''''''''''''''''%'''">
              <a:rPr lang="en-US" altLang="en-US" sz="1200" b="1" i="1" smtClean="0">
                <a:solidFill>
                  <a:schemeClr val="tx1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+7%</a:t>
            </a:fld>
            <a:endParaRPr lang="en-US" sz="1200" b="1" i="1">
              <a:solidFill>
                <a:schemeClr val="tx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64EF9A-0318-FF5B-B4BA-84982AEFD662}"/>
              </a:ext>
            </a:extLst>
          </p:cNvPr>
          <p:cNvGrpSpPr/>
          <p:nvPr/>
        </p:nvGrpSpPr>
        <p:grpSpPr>
          <a:xfrm>
            <a:off x="969038" y="2539676"/>
            <a:ext cx="4557854" cy="584775"/>
            <a:chOff x="1033789" y="1765071"/>
            <a:chExt cx="4557854" cy="5857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74EFB-FDCF-0B63-59F6-29E567577157}"/>
                </a:ext>
              </a:extLst>
            </p:cNvPr>
            <p:cNvSpPr txBox="1"/>
            <p:nvPr/>
          </p:nvSpPr>
          <p:spPr>
            <a:xfrm>
              <a:off x="1033789" y="1765071"/>
              <a:ext cx="4557854" cy="585762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zh-CN" altLang="en-US" sz="16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巴基斯坦铁、钢及铜市场规模</a:t>
              </a:r>
              <a:endParaRPr lang="en-US" sz="1600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  <a:p>
              <a:pPr algn="ctr"/>
              <a:r>
                <a:rPr lang="en-US" sz="1600" dirty="0">
                  <a:latin typeface="SimSun" panose="02010600030101010101" pitchFamily="2" charset="-122"/>
                  <a:ea typeface="SimSun" panose="02010600030101010101" pitchFamily="2" charset="-122"/>
                </a:rPr>
                <a:t>(USD </a:t>
              </a:r>
              <a:r>
                <a:rPr lang="en-US" sz="1600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Bn</a:t>
              </a:r>
              <a:r>
                <a:rPr lang="en-US" sz="1600" dirty="0">
                  <a:latin typeface="SimSun" panose="02010600030101010101" pitchFamily="2" charset="-122"/>
                  <a:ea typeface="SimSun" panose="02010600030101010101" pitchFamily="2" charset="-122"/>
                </a:rPr>
                <a:t>)1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17B767D-FA8E-168D-F16A-E54426018C8A}"/>
                </a:ext>
              </a:extLst>
            </p:cNvPr>
            <p:cNvCxnSpPr>
              <a:cxnSpLocks/>
            </p:cNvCxnSpPr>
            <p:nvPr/>
          </p:nvCxnSpPr>
          <p:spPr>
            <a:xfrm>
              <a:off x="1037662" y="2333371"/>
              <a:ext cx="455010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6608A846-E94D-8896-03FC-8A961F8140E0}"/>
              </a:ext>
            </a:extLst>
          </p:cNvPr>
          <p:cNvSpPr/>
          <p:nvPr/>
        </p:nvSpPr>
        <p:spPr>
          <a:xfrm>
            <a:off x="6191026" y="2600354"/>
            <a:ext cx="5301120" cy="3400395"/>
          </a:xfrm>
          <a:prstGeom prst="rect">
            <a:avLst/>
          </a:prstGeom>
          <a:solidFill>
            <a:srgbClr val="549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ctr">
              <a:lnSpc>
                <a:spcPct val="90000"/>
              </a:lnSpc>
            </a:pP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巴基斯坦的铁，钢和铜生态系统</a:t>
            </a:r>
            <a:endParaRPr lang="en-US" sz="1400" b="1" baseline="30000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642BE5-E9AE-A18E-A7B6-1A50D9F0D92E}"/>
              </a:ext>
            </a:extLst>
          </p:cNvPr>
          <p:cNvSpPr/>
          <p:nvPr/>
        </p:nvSpPr>
        <p:spPr>
          <a:xfrm>
            <a:off x="6260158" y="2904564"/>
            <a:ext cx="1677683" cy="14781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45720" bIns="72009" rtlCol="0" anchor="b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~6 </a:t>
            </a:r>
            <a:r>
              <a:rPr lang="en-US" sz="1400" b="1" dirty="0" err="1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Bn</a:t>
            </a:r>
            <a:r>
              <a:rPr 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吨</a:t>
            </a:r>
            <a:endParaRPr lang="en-US" sz="1400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巴基斯坦的铜矿储量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BB18FE-4945-B997-F513-329FB3FB1C24}"/>
              </a:ext>
            </a:extLst>
          </p:cNvPr>
          <p:cNvSpPr/>
          <p:nvPr/>
        </p:nvSpPr>
        <p:spPr>
          <a:xfrm>
            <a:off x="7993096" y="2904564"/>
            <a:ext cx="1677683" cy="14781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45720" bIns="72009" rtlCol="0" anchor="b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&gt;200k</a:t>
            </a:r>
            <a:r>
              <a:rPr 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吨</a:t>
            </a:r>
            <a:endParaRPr lang="en-US" sz="1400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铜制品的国内需求</a:t>
            </a:r>
            <a:endParaRPr lang="en-US" sz="1400" baseline="30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C9DD82-C99F-6A4A-0737-131C32C347A8}"/>
              </a:ext>
            </a:extLst>
          </p:cNvPr>
          <p:cNvSpPr/>
          <p:nvPr/>
        </p:nvSpPr>
        <p:spPr>
          <a:xfrm>
            <a:off x="9726034" y="2904564"/>
            <a:ext cx="1677683" cy="14781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45720" bIns="72009" rtlCol="0" anchor="b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~1.5 </a:t>
            </a: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吨</a:t>
            </a:r>
            <a:endParaRPr lang="en-US" sz="1400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巴基斯坦的铁矿石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储量</a:t>
            </a:r>
            <a:endParaRPr lang="en-US" sz="1400" baseline="30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78FD5EC-47B1-5306-3499-282FC9681900}"/>
              </a:ext>
            </a:extLst>
          </p:cNvPr>
          <p:cNvSpPr/>
          <p:nvPr/>
        </p:nvSpPr>
        <p:spPr>
          <a:xfrm>
            <a:off x="6259745" y="4433526"/>
            <a:ext cx="1677683" cy="14781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45720" bIns="72009" rtlCol="0" anchor="b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&gt;7 </a:t>
            </a:r>
            <a:r>
              <a:rPr lang="en-US" sz="1400" b="1" dirty="0" err="1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Mn</a:t>
            </a: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吨</a:t>
            </a:r>
            <a:endParaRPr lang="en-US" sz="1400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钢制品的国内需求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CF6E430-FD17-E439-D7FB-5AB200BBD574}"/>
              </a:ext>
            </a:extLst>
          </p:cNvPr>
          <p:cNvSpPr/>
          <p:nvPr/>
        </p:nvSpPr>
        <p:spPr>
          <a:xfrm>
            <a:off x="9730124" y="4433526"/>
            <a:ext cx="1677683" cy="14781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45720" bIns="72009" rtlCol="0" anchor="b"/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13Mn</a:t>
            </a: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吨</a:t>
            </a:r>
            <a:endParaRPr lang="en-US" sz="1400" b="1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钢制品的装机生产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能力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6643DB6-0100-D169-D292-280082360108}"/>
              </a:ext>
            </a:extLst>
          </p:cNvPr>
          <p:cNvSpPr/>
          <p:nvPr/>
        </p:nvSpPr>
        <p:spPr>
          <a:xfrm>
            <a:off x="7994934" y="4433526"/>
            <a:ext cx="1677683" cy="147815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91440" rIns="45720" bIns="72009" rtlCol="0" anchor="b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超过</a:t>
            </a:r>
            <a:r>
              <a:rPr lang="en-US" sz="1400" b="1" dirty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400</a:t>
            </a: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生产金属制品的工业单位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D8C373-82E9-0747-58BA-942C9522BBCC}"/>
              </a:ext>
            </a:extLst>
          </p:cNvPr>
          <p:cNvSpPr txBox="1"/>
          <p:nvPr/>
        </p:nvSpPr>
        <p:spPr>
          <a:xfrm>
            <a:off x="3431311" y="6218237"/>
            <a:ext cx="8378825" cy="381000"/>
          </a:xfrm>
          <a:prstGeom prst="rect">
            <a:avLst/>
          </a:prstGeom>
          <a:noFill/>
        </p:spPr>
        <p:txBody>
          <a:bodyPr wrap="square" lIns="0" tIns="0" rIns="0" bIns="0" anchor="b" anchorCtr="0">
            <a:noAutofit/>
          </a:bodyPr>
          <a:lstStyle/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1.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根据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SIFC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6.8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年均增长率</a:t>
            </a:r>
            <a:endParaRPr lang="en-US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来源：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SIFC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AE5C43-8AE4-B367-A095-CF690C0D63DE}"/>
              </a:ext>
            </a:extLst>
          </p:cNvPr>
          <p:cNvSpPr/>
          <p:nvPr/>
        </p:nvSpPr>
        <p:spPr>
          <a:xfrm>
            <a:off x="731103" y="1608770"/>
            <a:ext cx="10747549" cy="911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行业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细分领域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DEBFF61-3D22-134B-6DFC-C76ED757A26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32787" y="2057386"/>
            <a:ext cx="391672" cy="39167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5CCDB75-3688-B033-A335-26C64A846564}"/>
              </a:ext>
            </a:extLst>
          </p:cNvPr>
          <p:cNvSpPr/>
          <p:nvPr/>
        </p:nvSpPr>
        <p:spPr>
          <a:xfrm>
            <a:off x="2322401" y="1673463"/>
            <a:ext cx="4467094" cy="7816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72009" rtlCol="0" anchor="t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钢和铁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广泛应用于建筑、基础设施和制造业的关键工业材料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DB2E05-529C-F564-D00C-CBA0DFE1F312}"/>
              </a:ext>
            </a:extLst>
          </p:cNvPr>
          <p:cNvSpPr/>
          <p:nvPr/>
        </p:nvSpPr>
        <p:spPr>
          <a:xfrm>
            <a:off x="6936623" y="1673463"/>
            <a:ext cx="4467094" cy="7816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72009" rtlCol="0" anchor="t"/>
          <a:lstStyle/>
          <a:p>
            <a:pPr algn="ctr"/>
            <a:r>
              <a:rPr lang="zh-CN" altLang="en-US" sz="14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铜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zh-CN" altLang="en-US" sz="14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对电力系统、电子产品和可再生能源技术至关重要的导电金属</a:t>
            </a:r>
            <a:endParaRPr lang="en-US" sz="14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F72D249-5AD9-9D52-D1E8-E042DC197E1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6862428" y="2962859"/>
            <a:ext cx="473142" cy="47314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C9C0D09-5FE2-A426-D1E2-D4CFF058C58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595366" y="2962859"/>
            <a:ext cx="473142" cy="473142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05B54EA8-FA42-E30E-3A10-AD004A1B00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331262" y="2965817"/>
            <a:ext cx="467227" cy="467227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7C1DB3E-0F64-00D3-3BD1-213C5551521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883951" y="4482695"/>
            <a:ext cx="430468" cy="430129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CDD025D-F724-9031-B3A3-E5AC7788FCCE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597204" y="4461188"/>
            <a:ext cx="473142" cy="473142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13AB88B6-8851-F134-5C89-4E8603215822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10376426" y="4474306"/>
            <a:ext cx="430129" cy="430129"/>
          </a:xfrm>
          <a:prstGeom prst="rect">
            <a:avLst/>
          </a:prstGeom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CB424FDA-B636-5E8C-09C2-3E530279F6C1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1031875" y="3187700"/>
            <a:ext cx="179388" cy="133350"/>
          </a:xfrm>
          <a:prstGeom prst="rect">
            <a:avLst/>
          </a:prstGeom>
          <a:solidFill>
            <a:srgbClr val="176540"/>
          </a:solidFill>
          <a:ln w="9525" cmpd="sng" algn="ctr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E0A7EE3-3F96-AAF7-8E11-8B055F09D6A8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2147888" y="3187700"/>
            <a:ext cx="179388" cy="133350"/>
          </a:xfrm>
          <a:prstGeom prst="rect">
            <a:avLst/>
          </a:prstGeom>
          <a:solidFill>
            <a:srgbClr val="D2D2D2"/>
          </a:solidFill>
          <a:ln w="9525" cmpd="sng" algn="ctr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rtlCol="0" anchor="t"/>
          <a:lstStyle/>
          <a:p>
            <a:pPr algn="l">
              <a:lnSpc>
                <a:spcPct val="90000"/>
              </a:lnSpc>
            </a:pPr>
            <a:endParaRPr lang="en-US" sz="1400" err="1">
              <a:solidFill>
                <a:schemeClr val="tx1"/>
              </a:solidFill>
            </a:endParaRPr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275234" y="3293269"/>
            <a:ext cx="7842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铁和钢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0">
              <a:spcBef>
                <a:spcPct val="0"/>
              </a:spcBef>
              <a:spcAft>
                <a:spcPct val="0"/>
              </a:spcAft>
            </a:pPr>
            <a:endParaRPr lang="en-US" sz="1000" noProof="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BA6AB4B1-7789-CE46-95B2-2777D779360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2378075" y="3195638"/>
            <a:ext cx="4143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14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156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734" indent="-177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铜</a:t>
            </a:r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204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lt;root reqver=&quot;28224&quot;&gt;&lt;version val=&quot;3573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2.77803100000000036118E+00&quot;&gt;&lt;m_msothmcolidx val=&quot;0&quot;/&gt;&lt;m_rgb r=&quot;17&quot; g=&quot;65&quot; b=&quot;40&quot;/&gt;&lt;/elem&gt;&lt;elem m_fUsage=&quot;1.80876411000000025808E+00&quot;&gt;&lt;m_msothmcolidx val=&quot;0&quot;/&gt;&lt;m_rgb r=&quot;54&quot; g=&quot;91&quot; b=&quot;74&quot;/&gt;&lt;/elem&gt;&lt;elem m_fUsage=&quot;1.04281059609000026356E+00&quot;&gt;&lt;m_msothmcolidx val=&quot;7&quot;/&gt;&lt;/elem&gt;&lt;elem m_fUsage=&quot;8.10000000000000053291E-01&quot;&gt;&lt;m_msothmcolidx val=&quot;0&quot;/&gt;&lt;m_rgb r=&quot;D9&quot; g=&quot;D9&quot; b=&quot;D9&quot;/&gt;&lt;/elem&gt;&lt;elem m_fUsage=&quot;3.87420489000000145552E-01&quot;&gt;&lt;m_msothmcolidx val=&quot;9&quot;/&gt;&lt;/elem&gt;&lt;elem m_fUsage=&quot;3.48678440100000153201E-01&quot;&gt;&lt;m_msothmcolidx val=&quot;8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T.QOgyeJNf.h0YE66Hr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ZRxNLtusT3d_5u10wp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hiXmftu3DM_.2q3_TNf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b2ylmpwweWKpGv7ZVcN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1KVhTsAF_7bJqASvxnk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T.QOgyeJNf.h0YE66Hr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ZRxNLtusT3d_5u10wpc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hiXmftu3DM_.2q3_TNf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b2ylmpwweWKpGv7ZVc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1KVhTsAF_7bJqASvxn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WZRxNLtusT3d_5u10wpc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T.QOgyeJNf.h0YE66Hr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hiXmftu3DM_.2q3_TNf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.1Ng1RSltY0PzbvLZmw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vPCAgrZ6PIhXL9vFj.q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1Za_EXG.CY89pPP.Ay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.3YyqXrY5rRPWr1cF5Z.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.axbQk5MEE12Y13MYUQ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GxpBVtwi6wfNJV2aOhsK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vGTDjQgX.u4Gzue2T6f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KEzDs1E.2sMCeeauIR3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u9JpF0dxCfWpser6gP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PAyQIj3n0t_USGzoljX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XVgRb_dzbVCWkE8_6YM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06mhfNV63aGuwwmpkS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3MnHOs4BU66RgdhD.fH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hiXmftu3DM_.2q3_TNf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1r3QPKN1hWHvERZe9Ww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zebYxku4Y0AX9ppq5AX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jl6gYgVNC_usAd9M8fq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6ZlWGf7HK3Hp7j_lFybj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ipINKMjp9X8fqb68Ta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B7vt6Lo8lDNZJa2kZKZ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Q3w.ZnUmY1WDgReGLMf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b2ylmpwweWKpGv7ZVcN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4.3729133858268,&quot;left&quot;:30.000078740157484,&quot;top&quot;:127.94976377952756,&quot;width&quot;:892.9089763779527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1KVhTsAF_7bJqASvxnk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xZwFEZSrDaMdydVqG9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lient Template">
  <a:themeElements>
    <a:clrScheme name="Pakistan">
      <a:dk1>
        <a:srgbClr val="1E1E1E"/>
      </a:dk1>
      <a:lt1>
        <a:srgbClr val="FFFFFF"/>
      </a:lt1>
      <a:dk2>
        <a:srgbClr val="005C30"/>
      </a:dk2>
      <a:lt2>
        <a:srgbClr val="F5F5F5"/>
      </a:lt2>
      <a:accent1>
        <a:srgbClr val="D2D2D2"/>
      </a:accent1>
      <a:accent2>
        <a:srgbClr val="A5A5A5"/>
      </a:accent2>
      <a:accent3>
        <a:srgbClr val="787878"/>
      </a:accent3>
      <a:accent4>
        <a:srgbClr val="BCE292"/>
      </a:accent4>
      <a:accent5>
        <a:srgbClr val="DDF0C8"/>
      </a:accent5>
      <a:accent6>
        <a:srgbClr val="F6E0AA"/>
      </a:accent6>
      <a:hlink>
        <a:srgbClr val="1D1D1D"/>
      </a:hlink>
      <a:folHlink>
        <a:srgbClr val="1D1D1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9" tIns="72009" rIns="72009" bIns="72009" rtlCol="0" anchor="t"/>
      <a:lstStyle>
        <a:defPPr algn="l">
          <a:lnSpc>
            <a:spcPct val="90000"/>
          </a:lnSpc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lient Template">
  <a:themeElements>
    <a:clrScheme name="Pakistan">
      <a:dk1>
        <a:srgbClr val="1E1E1E"/>
      </a:dk1>
      <a:lt1>
        <a:srgbClr val="FFFFFF"/>
      </a:lt1>
      <a:dk2>
        <a:srgbClr val="005C30"/>
      </a:dk2>
      <a:lt2>
        <a:srgbClr val="F5F5F5"/>
      </a:lt2>
      <a:accent1>
        <a:srgbClr val="D2D2D2"/>
      </a:accent1>
      <a:accent2>
        <a:srgbClr val="A5A5A5"/>
      </a:accent2>
      <a:accent3>
        <a:srgbClr val="787878"/>
      </a:accent3>
      <a:accent4>
        <a:srgbClr val="BCE292"/>
      </a:accent4>
      <a:accent5>
        <a:srgbClr val="DDF0C8"/>
      </a:accent5>
      <a:accent6>
        <a:srgbClr val="F6E0AA"/>
      </a:accent6>
      <a:hlink>
        <a:srgbClr val="1D1D1D"/>
      </a:hlink>
      <a:folHlink>
        <a:srgbClr val="1D1D1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9" tIns="72009" rIns="72009" bIns="72009" rtlCol="0" anchor="t"/>
      <a:lstStyle>
        <a:defPPr algn="l">
          <a:lnSpc>
            <a:spcPct val="90000"/>
          </a:lnSpc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lient Template">
  <a:themeElements>
    <a:clrScheme name="Pakistan">
      <a:dk1>
        <a:srgbClr val="1E1E1E"/>
      </a:dk1>
      <a:lt1>
        <a:srgbClr val="FFFFFF"/>
      </a:lt1>
      <a:dk2>
        <a:srgbClr val="005C30"/>
      </a:dk2>
      <a:lt2>
        <a:srgbClr val="F5F5F5"/>
      </a:lt2>
      <a:accent1>
        <a:srgbClr val="D2D2D2"/>
      </a:accent1>
      <a:accent2>
        <a:srgbClr val="A5A5A5"/>
      </a:accent2>
      <a:accent3>
        <a:srgbClr val="787878"/>
      </a:accent3>
      <a:accent4>
        <a:srgbClr val="BCE292"/>
      </a:accent4>
      <a:accent5>
        <a:srgbClr val="DDF0C8"/>
      </a:accent5>
      <a:accent6>
        <a:srgbClr val="F6E0AA"/>
      </a:accent6>
      <a:hlink>
        <a:srgbClr val="1D1D1D"/>
      </a:hlink>
      <a:folHlink>
        <a:srgbClr val="1D1D1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9" tIns="72009" rIns="72009" bIns="72009" rtlCol="0" anchor="t"/>
      <a:lstStyle>
        <a:defPPr algn="l">
          <a:lnSpc>
            <a:spcPct val="90000"/>
          </a:lnSpc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bf3fb2-a794-4f31-a1bc-23da8fd87e03">
      <Terms xmlns="http://schemas.microsoft.com/office/infopath/2007/PartnerControls"/>
    </lcf76f155ced4ddcb4097134ff3c332f>
    <TaxCatchAll xmlns="7a44e9b6-e3b4-407f-898c-6ce5a1781f1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4F324EDAC14986228DBBE6C1F3CB" ma:contentTypeVersion="14" ma:contentTypeDescription="Create a new document." ma:contentTypeScope="" ma:versionID="a74c37623079c35972749850f615e987">
  <xsd:schema xmlns:xsd="http://www.w3.org/2001/XMLSchema" xmlns:xs="http://www.w3.org/2001/XMLSchema" xmlns:p="http://schemas.microsoft.com/office/2006/metadata/properties" xmlns:ns2="7a44e9b6-e3b4-407f-898c-6ce5a1781f1e" xmlns:ns3="44bf3fb2-a794-4f31-a1bc-23da8fd87e03" targetNamespace="http://schemas.microsoft.com/office/2006/metadata/properties" ma:root="true" ma:fieldsID="1a7f638b5f4deb837166270c27d9f5c4" ns2:_="" ns3:_="">
    <xsd:import namespace="7a44e9b6-e3b4-407f-898c-6ce5a1781f1e"/>
    <xsd:import namespace="44bf3fb2-a794-4f31-a1bc-23da8fd87e0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4e9b6-e3b4-407f-898c-6ce5a1781f1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3a3e24f-ae18-454d-8f19-dbcb67409e67}" ma:internalName="TaxCatchAll" ma:showField="CatchAllData" ma:web="7a44e9b6-e3b4-407f-898c-6ce5a1781f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3fb2-a794-4f31-a1bc-23da8fd87e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c350327-7f8b-4e4c-9470-6526d29b83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3DC16F-0ECA-4357-AF81-A8381DCAFF4F}">
  <ds:schemaRefs/>
</ds:datastoreItem>
</file>

<file path=customXml/itemProps2.xml><?xml version="1.0" encoding="utf-8"?>
<ds:datastoreItem xmlns:ds="http://schemas.openxmlformats.org/officeDocument/2006/customXml" ds:itemID="{5AA061DD-83BE-47CA-814B-160972B2AD1A}">
  <ds:schemaRefs/>
</ds:datastoreItem>
</file>

<file path=customXml/itemProps3.xml><?xml version="1.0" encoding="utf-8"?>
<ds:datastoreItem xmlns:ds="http://schemas.openxmlformats.org/officeDocument/2006/customXml" ds:itemID="{8EF2E5EA-2A40-4B44-957A-DC71D1B832D7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</TotalTime>
  <Words>2655</Words>
  <Application>Microsoft Office PowerPoint</Application>
  <PresentationFormat>Widescreen</PresentationFormat>
  <Paragraphs>322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Microsoft JhengHei</vt:lpstr>
      <vt:lpstr>MS Gothic</vt:lpstr>
      <vt:lpstr>SimSun</vt:lpstr>
      <vt:lpstr>Arial</vt:lpstr>
      <vt:lpstr>Calibri</vt:lpstr>
      <vt:lpstr>Sakkal Majalla</vt:lpstr>
      <vt:lpstr>System Font Regular</vt:lpstr>
      <vt:lpstr>Times New Roman</vt:lpstr>
      <vt:lpstr>Client Template</vt:lpstr>
      <vt:lpstr>1_Client Template</vt:lpstr>
      <vt:lpstr>2_Client Template</vt:lpstr>
      <vt:lpstr>think-cell Slide</vt:lpstr>
      <vt:lpstr>铁，钢和铜</vt:lpstr>
      <vt:lpstr>巴基斯坦近期改革的经济和充满活力且才华横溢的人口，增强了该国作为投资目的地的吸引力</vt:lpstr>
      <vt:lpstr>为了发展临界规模，巴基斯坦正在推进战略举措，以促进经济 关键领域的私人投资</vt:lpstr>
      <vt:lpstr>巴基斯坦正在加强关键推动因素的完整性，这将推动多个经济领域的持续进步</vt:lpstr>
      <vt:lpstr>PowerPoint Presentation</vt:lpstr>
      <vt:lpstr>这些努力得到了国际认可，巴基斯坦已被国际媒体报道为一个新兴的有吸引力的投资目的地</vt:lpstr>
      <vt:lpstr>PowerPoint Presentation</vt:lpstr>
      <vt:lpstr>展望未来，巴基斯坦计划通过13个投资领域推动国内增长</vt:lpstr>
      <vt:lpstr>由于强劲的本地消费需求，巴基斯坦的铁、钢和铜行业预计将以 7% 的年复合增长率增长</vt:lpstr>
      <vt:lpstr>钢铁和铜行业因其强劲的需求、稳健的监管框架、丰富的自然资源以及战略性地理位置，具有独特的优势</vt:lpstr>
      <vt:lpstr>巴基斯坦拥有众多活跃于铁、钢和铜行业的本地和国际大型企业，展现出巨大的合资潜力</vt:lpstr>
      <vt:lpstr>钢铁和铜行业的投资者将受益于一个完善的生态系统，该系统涵盖多家本地现有企 </vt:lpstr>
      <vt:lpstr>尽管巴基斯坦本地能力不断提升，但在扩大国内制造业规模、减少对进口的依赖方面仍存在明显机遇</vt:lpstr>
      <vt:lpstr>巴基斯坦已在钢铁和铜行业中确定了十二个可供投资机会</vt:lpstr>
      <vt:lpstr>巴基斯坦为铁、钢和铜行业的投资者提供了有利的投资环境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铁，钢和铜</dc:title>
  <dc:creator>Pandey, Shivani</dc:creator>
  <cp:lastModifiedBy>DELL</cp:lastModifiedBy>
  <cp:revision>80</cp:revision>
  <dcterms:created xsi:type="dcterms:W3CDTF">2025-06-02T03:23:00Z</dcterms:created>
  <dcterms:modified xsi:type="dcterms:W3CDTF">2025-08-06T18:36:11Z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0x0101009B084F324EDAC14986228DBBE6C1F3CB</vt:lpwstr>
  </property>
  <property fmtid="{D5CDD505-2E9C-101B-9397-08002B2CF9AE}" pid="3" name="MSIP_Label_0e815a84-bb14-486b-9367-c1af54c95fa4_Enabled">
    <vt:lpwstr>true</vt:lpwstr>
  </property>
  <property fmtid="{D5CDD505-2E9C-101B-9397-08002B2CF9AE}" pid="4" name="MSIP_Label_0e815a84-bb14-486b-9367-c1af54c95fa4_SetDate">
    <vt:lpwstr>2022-11-07T17:18:51Z</vt:lpwstr>
  </property>
  <property fmtid="{D5CDD505-2E9C-101B-9397-08002B2CF9AE}" pid="5" name="MSIP_Label_0e815a84-bb14-486b-9367-c1af54c95fa4_Method">
    <vt:lpwstr>Privileged</vt:lpwstr>
  </property>
  <property fmtid="{D5CDD505-2E9C-101B-9397-08002B2CF9AE}" pid="6" name="MSIP_Label_0e815a84-bb14-486b-9367-c1af54c95fa4_Name">
    <vt:lpwstr>Standard</vt:lpwstr>
  </property>
  <property fmtid="{D5CDD505-2E9C-101B-9397-08002B2CF9AE}" pid="7" name="MSIP_Label_0e815a84-bb14-486b-9367-c1af54c95fa4_SiteId">
    <vt:lpwstr>5dc645ed-297f-4dca-b0af-2339c71c5388</vt:lpwstr>
  </property>
  <property fmtid="{D5CDD505-2E9C-101B-9397-08002B2CF9AE}" pid="8" name="MSIP_Label_0e815a84-bb14-486b-9367-c1af54c95fa4_ActionId">
    <vt:lpwstr>ce246d1c-37b9-4eb5-8a18-2ecb0cf7a017</vt:lpwstr>
  </property>
  <property fmtid="{D5CDD505-2E9C-101B-9397-08002B2CF9AE}" pid="9" name="MSIP_Label_0e815a84-bb14-486b-9367-c1af54c95fa4_ContentBits">
    <vt:lpwstr>0</vt:lpwstr>
  </property>
  <property fmtid="{D5CDD505-2E9C-101B-9397-08002B2CF9AE}" pid="10" name="MediaServiceImageTags">
    <vt:lpwstr/>
  </property>
  <property fmtid="{D5CDD505-2E9C-101B-9397-08002B2CF9AE}" pid="11" name="ICV">
    <vt:lpwstr>E8361F001F504DE1B7E8CFEC0519CD0E_13</vt:lpwstr>
  </property>
  <property fmtid="{D5CDD505-2E9C-101B-9397-08002B2CF9AE}" pid="12" name="KSOProductBuildVer">
    <vt:lpwstr>1033-12.2.0.21931</vt:lpwstr>
  </property>
</Properties>
</file>